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62"/>
  </p:notesMasterIdLst>
  <p:sldIdLst>
    <p:sldId id="565" r:id="rId3"/>
    <p:sldId id="556" r:id="rId4"/>
    <p:sldId id="490" r:id="rId5"/>
    <p:sldId id="286" r:id="rId6"/>
    <p:sldId id="406" r:id="rId7"/>
    <p:sldId id="322" r:id="rId8"/>
    <p:sldId id="489" r:id="rId9"/>
    <p:sldId id="385" r:id="rId10"/>
    <p:sldId id="397" r:id="rId11"/>
    <p:sldId id="519" r:id="rId12"/>
    <p:sldId id="563" r:id="rId13"/>
    <p:sldId id="335" r:id="rId14"/>
    <p:sldId id="566" r:id="rId15"/>
    <p:sldId id="567" r:id="rId16"/>
    <p:sldId id="568" r:id="rId17"/>
    <p:sldId id="492" r:id="rId18"/>
    <p:sldId id="532" r:id="rId19"/>
    <p:sldId id="533" r:id="rId20"/>
    <p:sldId id="534" r:id="rId21"/>
    <p:sldId id="562" r:id="rId22"/>
    <p:sldId id="561" r:id="rId23"/>
    <p:sldId id="569" r:id="rId24"/>
    <p:sldId id="552" r:id="rId25"/>
    <p:sldId id="495" r:id="rId26"/>
    <p:sldId id="497" r:id="rId27"/>
    <p:sldId id="550" r:id="rId28"/>
    <p:sldId id="357" r:id="rId29"/>
    <p:sldId id="444" r:id="rId30"/>
    <p:sldId id="447" r:id="rId31"/>
    <p:sldId id="549" r:id="rId32"/>
    <p:sldId id="553" r:id="rId33"/>
    <p:sldId id="498" r:id="rId34"/>
    <p:sldId id="524" r:id="rId35"/>
    <p:sldId id="544" r:id="rId36"/>
    <p:sldId id="485" r:id="rId37"/>
    <p:sldId id="521" r:id="rId38"/>
    <p:sldId id="546" r:id="rId39"/>
    <p:sldId id="525" r:id="rId40"/>
    <p:sldId id="526" r:id="rId41"/>
    <p:sldId id="547" r:id="rId42"/>
    <p:sldId id="445" r:id="rId43"/>
    <p:sldId id="483" r:id="rId44"/>
    <p:sldId id="509" r:id="rId45"/>
    <p:sldId id="440" r:id="rId46"/>
    <p:sldId id="516" r:id="rId47"/>
    <p:sldId id="517" r:id="rId48"/>
    <p:sldId id="461" r:id="rId49"/>
    <p:sldId id="462" r:id="rId50"/>
    <p:sldId id="487" r:id="rId51"/>
    <p:sldId id="554" r:id="rId52"/>
    <p:sldId id="518" r:id="rId53"/>
    <p:sldId id="560" r:id="rId54"/>
    <p:sldId id="543" r:id="rId55"/>
    <p:sldId id="542" r:id="rId56"/>
    <p:sldId id="540" r:id="rId57"/>
    <p:sldId id="541" r:id="rId58"/>
    <p:sldId id="557" r:id="rId59"/>
    <p:sldId id="564" r:id="rId60"/>
    <p:sldId id="474" r:id="rId61"/>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g, Jordan"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2E2"/>
    <a:srgbClr val="044FA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83471" autoAdjust="0"/>
  </p:normalViewPr>
  <p:slideViewPr>
    <p:cSldViewPr snapToGrid="0">
      <p:cViewPr varScale="1">
        <p:scale>
          <a:sx n="54" d="100"/>
          <a:sy n="54" d="100"/>
        </p:scale>
        <p:origin x="-1698" y="-90"/>
      </p:cViewPr>
      <p:guideLst>
        <p:guide orient="horz" pos="3072"/>
        <p:guide pos="4096"/>
      </p:guideLst>
    </p:cSldViewPr>
  </p:slideViewPr>
  <p:notesTextViewPr>
    <p:cViewPr>
      <p:scale>
        <a:sx n="1" d="1"/>
        <a:sy n="1" d="1"/>
      </p:scale>
      <p:origin x="0" y="0"/>
    </p:cViewPr>
  </p:notesTextViewPr>
  <p:sorterViewPr>
    <p:cViewPr varScale="1">
      <p:scale>
        <a:sx n="100" d="100"/>
        <a:sy n="100" d="100"/>
      </p:scale>
      <p:origin x="0" y="-32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kghdatacluster\CERU$\06-ACTIVE%20STUDIES\EFFORT\STUDY%20TOOLS\random%20graph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n-CA" sz="3600"/>
              <a:t>Registered ICUs</a:t>
            </a:r>
          </a:p>
        </c:rich>
      </c:tx>
      <c:layout>
        <c:manualLayout>
          <c:xMode val="edge"/>
          <c:yMode val="edge"/>
          <c:x val="0.44277546262832762"/>
          <c:y val="1.7095400580065787E-2"/>
        </c:manualLayout>
      </c:layout>
      <c:overlay val="0"/>
    </c:title>
    <c:autoTitleDeleted val="0"/>
    <c:plotArea>
      <c:layout>
        <c:manualLayout>
          <c:layoutTarget val="inner"/>
          <c:xMode val="edge"/>
          <c:yMode val="edge"/>
          <c:x val="0.10199321675699628"/>
          <c:y val="0.16121670136060579"/>
          <c:w val="0.8676050720932611"/>
          <c:h val="0.52899361429579328"/>
        </c:manualLayout>
      </c:layout>
      <c:lineChart>
        <c:grouping val="standard"/>
        <c:varyColors val="0"/>
        <c:ser>
          <c:idx val="0"/>
          <c:order val="0"/>
          <c:tx>
            <c:strRef>
              <c:f>'cummulative ICUs'!$E$4</c:f>
              <c:strCache>
                <c:ptCount val="1"/>
                <c:pt idx="0">
                  <c:v>Registered ICUs/month</c:v>
                </c:pt>
              </c:strCache>
            </c:strRef>
          </c:tx>
          <c:spPr>
            <a:ln w="60325" cmpd="sng"/>
          </c:spPr>
          <c:marker>
            <c:symbol val="none"/>
          </c:marker>
          <c:cat>
            <c:numRef>
              <c:f>'cummulative ICUs'!$D$5:$D$20</c:f>
              <c:numCache>
                <c:formatCode>mmm\-yy</c:formatCode>
                <c:ptCount val="1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numCache>
            </c:numRef>
          </c:cat>
          <c:val>
            <c:numRef>
              <c:f>'cummulative ICUs'!$E$5:$E$20</c:f>
              <c:numCache>
                <c:formatCode>General</c:formatCode>
                <c:ptCount val="16"/>
                <c:pt idx="0">
                  <c:v>2</c:v>
                </c:pt>
                <c:pt idx="1">
                  <c:v>0</c:v>
                </c:pt>
                <c:pt idx="2">
                  <c:v>0</c:v>
                </c:pt>
                <c:pt idx="3">
                  <c:v>3</c:v>
                </c:pt>
                <c:pt idx="4">
                  <c:v>3</c:v>
                </c:pt>
                <c:pt idx="5">
                  <c:v>4</c:v>
                </c:pt>
                <c:pt idx="6">
                  <c:v>3</c:v>
                </c:pt>
                <c:pt idx="7">
                  <c:v>1</c:v>
                </c:pt>
                <c:pt idx="8">
                  <c:v>3</c:v>
                </c:pt>
                <c:pt idx="9">
                  <c:v>3</c:v>
                </c:pt>
                <c:pt idx="10">
                  <c:v>2</c:v>
                </c:pt>
                <c:pt idx="11">
                  <c:v>5</c:v>
                </c:pt>
                <c:pt idx="12">
                  <c:v>0</c:v>
                </c:pt>
                <c:pt idx="13">
                  <c:v>1</c:v>
                </c:pt>
                <c:pt idx="14">
                  <c:v>2</c:v>
                </c:pt>
                <c:pt idx="15">
                  <c:v>1</c:v>
                </c:pt>
              </c:numCache>
            </c:numRef>
          </c:val>
          <c:smooth val="0"/>
        </c:ser>
        <c:ser>
          <c:idx val="1"/>
          <c:order val="1"/>
          <c:tx>
            <c:strRef>
              <c:f>'cummulative ICUs'!$F$4</c:f>
              <c:strCache>
                <c:ptCount val="1"/>
                <c:pt idx="0">
                  <c:v>Cumulative</c:v>
                </c:pt>
              </c:strCache>
            </c:strRef>
          </c:tx>
          <c:spPr>
            <a:ln w="63500" cmpd="sng"/>
          </c:spPr>
          <c:marker>
            <c:symbol val="none"/>
          </c:marker>
          <c:cat>
            <c:numRef>
              <c:f>'cummulative ICUs'!$D$5:$D$20</c:f>
              <c:numCache>
                <c:formatCode>mmm\-yy</c:formatCode>
                <c:ptCount val="1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numCache>
            </c:numRef>
          </c:cat>
          <c:val>
            <c:numRef>
              <c:f>'cummulative ICUs'!$F$5:$F$20</c:f>
              <c:numCache>
                <c:formatCode>General</c:formatCode>
                <c:ptCount val="16"/>
                <c:pt idx="0">
                  <c:v>2</c:v>
                </c:pt>
                <c:pt idx="1">
                  <c:v>2</c:v>
                </c:pt>
                <c:pt idx="2">
                  <c:v>2</c:v>
                </c:pt>
                <c:pt idx="3">
                  <c:v>5</c:v>
                </c:pt>
                <c:pt idx="4">
                  <c:v>8</c:v>
                </c:pt>
                <c:pt idx="5">
                  <c:v>12</c:v>
                </c:pt>
                <c:pt idx="6">
                  <c:v>15</c:v>
                </c:pt>
                <c:pt idx="7">
                  <c:v>16</c:v>
                </c:pt>
                <c:pt idx="8">
                  <c:v>19</c:v>
                </c:pt>
                <c:pt idx="9">
                  <c:v>22</c:v>
                </c:pt>
                <c:pt idx="10">
                  <c:v>24</c:v>
                </c:pt>
                <c:pt idx="11">
                  <c:v>29</c:v>
                </c:pt>
                <c:pt idx="12">
                  <c:v>29</c:v>
                </c:pt>
                <c:pt idx="13">
                  <c:v>30</c:v>
                </c:pt>
                <c:pt idx="14">
                  <c:v>32</c:v>
                </c:pt>
                <c:pt idx="15">
                  <c:v>33</c:v>
                </c:pt>
              </c:numCache>
            </c:numRef>
          </c:val>
          <c:smooth val="0"/>
        </c:ser>
        <c:dLbls>
          <c:showLegendKey val="0"/>
          <c:showVal val="0"/>
          <c:showCatName val="0"/>
          <c:showSerName val="0"/>
          <c:showPercent val="0"/>
          <c:showBubbleSize val="0"/>
        </c:dLbls>
        <c:marker val="1"/>
        <c:smooth val="0"/>
        <c:axId val="110853504"/>
        <c:axId val="110871680"/>
      </c:lineChart>
      <c:dateAx>
        <c:axId val="110853504"/>
        <c:scaling>
          <c:orientation val="minMax"/>
        </c:scaling>
        <c:delete val="0"/>
        <c:axPos val="b"/>
        <c:numFmt formatCode="mmm\-yy" sourceLinked="1"/>
        <c:majorTickMark val="none"/>
        <c:minorTickMark val="none"/>
        <c:tickLblPos val="nextTo"/>
        <c:crossAx val="110871680"/>
        <c:crosses val="autoZero"/>
        <c:auto val="1"/>
        <c:lblOffset val="100"/>
        <c:baseTimeUnit val="months"/>
      </c:dateAx>
      <c:valAx>
        <c:axId val="110871680"/>
        <c:scaling>
          <c:orientation val="minMax"/>
        </c:scaling>
        <c:delete val="0"/>
        <c:axPos val="l"/>
        <c:majorGridlines/>
        <c:title>
          <c:tx>
            <c:rich>
              <a:bodyPr/>
              <a:lstStyle/>
              <a:p>
                <a:pPr>
                  <a:defRPr/>
                </a:pPr>
                <a:r>
                  <a:rPr lang="en-US"/>
                  <a:t># ICUs</a:t>
                </a:r>
              </a:p>
            </c:rich>
          </c:tx>
          <c:layout>
            <c:manualLayout>
              <c:xMode val="edge"/>
              <c:yMode val="edge"/>
              <c:x val="1.776787331810422E-2"/>
              <c:y val="0.36435161402623772"/>
            </c:manualLayout>
          </c:layout>
          <c:overlay val="0"/>
        </c:title>
        <c:numFmt formatCode="General" sourceLinked="1"/>
        <c:majorTickMark val="none"/>
        <c:minorTickMark val="none"/>
        <c:tickLblPos val="nextTo"/>
        <c:crossAx val="110853504"/>
        <c:crosses val="autoZero"/>
        <c:crossBetween val="between"/>
      </c:valAx>
    </c:plotArea>
    <c:legend>
      <c:legendPos val="r"/>
      <c:layout>
        <c:manualLayout>
          <c:xMode val="edge"/>
          <c:yMode val="edge"/>
          <c:x val="0.17955499880696732"/>
          <c:y val="0.9076803330618155"/>
          <c:w val="0.6667653475133789"/>
          <c:h val="6.1938033607867975E-2"/>
        </c:manualLayout>
      </c:layout>
      <c:overlay val="0"/>
      <c:txPr>
        <a:bodyPr/>
        <a:lstStyle/>
        <a:p>
          <a:pPr>
            <a:defRPr sz="2400" b="1"/>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CA" sz="3200"/>
              <a:t>Required high/low protein dose</a:t>
            </a:r>
          </a:p>
        </c:rich>
      </c:tx>
      <c:layout/>
      <c:overlay val="0"/>
    </c:title>
    <c:autoTitleDeleted val="0"/>
    <c:plotArea>
      <c:layout/>
      <c:barChart>
        <c:barDir val="col"/>
        <c:grouping val="clustered"/>
        <c:varyColors val="0"/>
        <c:ser>
          <c:idx val="0"/>
          <c:order val="0"/>
          <c:invertIfNegative val="0"/>
          <c:cat>
            <c:strRef>
              <c:f>'final-exclusion'!$B$53:$B$62</c:f>
              <c:strCache>
                <c:ptCount val="10"/>
                <c:pt idx="0">
                  <c:v>Worsening hepatic failure</c:v>
                </c:pt>
                <c:pt idx="1">
                  <c:v>Worsening renal function</c:v>
                </c:pt>
                <c:pt idx="2">
                  <c:v>Starting dialysis</c:v>
                </c:pt>
                <c:pt idx="3">
                  <c:v>BMI &gt;30</c:v>
                </c:pt>
                <c:pt idx="4">
                  <c:v>Increased protein losses (eg. increased ostomy output, pleural fluid drainage, etc)</c:v>
                </c:pt>
                <c:pt idx="5">
                  <c:v>New surgical wound</c:v>
                </c:pt>
                <c:pt idx="6">
                  <c:v>New wound (non-surgical)</c:v>
                </c:pt>
                <c:pt idx="7">
                  <c:v>Improved renal function</c:v>
                </c:pt>
                <c:pt idx="8">
                  <c:v>Negative nitrogen balance</c:v>
                </c:pt>
                <c:pt idx="9">
                  <c:v>Improving hepatic failure</c:v>
                </c:pt>
              </c:strCache>
            </c:strRef>
          </c:cat>
          <c:val>
            <c:numRef>
              <c:f>'final-exclusion'!$C$53:$C$62</c:f>
              <c:numCache>
                <c:formatCode>General</c:formatCode>
                <c:ptCount val="10"/>
                <c:pt idx="0">
                  <c:v>24</c:v>
                </c:pt>
                <c:pt idx="1">
                  <c:v>21</c:v>
                </c:pt>
                <c:pt idx="2">
                  <c:v>20</c:v>
                </c:pt>
                <c:pt idx="3">
                  <c:v>19</c:v>
                </c:pt>
                <c:pt idx="4">
                  <c:v>7</c:v>
                </c:pt>
                <c:pt idx="5">
                  <c:v>6</c:v>
                </c:pt>
                <c:pt idx="6">
                  <c:v>6</c:v>
                </c:pt>
                <c:pt idx="7">
                  <c:v>1</c:v>
                </c:pt>
                <c:pt idx="8">
                  <c:v>1</c:v>
                </c:pt>
                <c:pt idx="9">
                  <c:v>1</c:v>
                </c:pt>
              </c:numCache>
            </c:numRef>
          </c:val>
          <c:extLst xmlns:c16r2="http://schemas.microsoft.com/office/drawing/2015/06/chart">
            <c:ext xmlns:c16="http://schemas.microsoft.com/office/drawing/2014/chart" uri="{C3380CC4-5D6E-409C-BE32-E72D297353CC}">
              <c16:uniqueId val="{00000000-8C9A-BD42-9D52-BE82EBC56BB8}"/>
            </c:ext>
          </c:extLst>
        </c:ser>
        <c:dLbls>
          <c:showLegendKey val="0"/>
          <c:showVal val="0"/>
          <c:showCatName val="0"/>
          <c:showSerName val="0"/>
          <c:showPercent val="0"/>
          <c:showBubbleSize val="0"/>
        </c:dLbls>
        <c:gapWidth val="150"/>
        <c:axId val="126204928"/>
        <c:axId val="126100224"/>
      </c:barChart>
      <c:catAx>
        <c:axId val="126204928"/>
        <c:scaling>
          <c:orientation val="minMax"/>
        </c:scaling>
        <c:delete val="0"/>
        <c:axPos val="b"/>
        <c:numFmt formatCode="General" sourceLinked="0"/>
        <c:majorTickMark val="none"/>
        <c:minorTickMark val="none"/>
        <c:tickLblPos val="nextTo"/>
        <c:txPr>
          <a:bodyPr/>
          <a:lstStyle/>
          <a:p>
            <a:pPr>
              <a:defRPr sz="2000"/>
            </a:pPr>
            <a:endParaRPr lang="en-US"/>
          </a:p>
        </c:txPr>
        <c:crossAx val="126100224"/>
        <c:crosses val="autoZero"/>
        <c:auto val="1"/>
        <c:lblAlgn val="ctr"/>
        <c:lblOffset val="100"/>
        <c:noMultiLvlLbl val="0"/>
      </c:catAx>
      <c:valAx>
        <c:axId val="126100224"/>
        <c:scaling>
          <c:orientation val="minMax"/>
        </c:scaling>
        <c:delete val="0"/>
        <c:axPos val="l"/>
        <c:majorGridlines/>
        <c:numFmt formatCode="General" sourceLinked="1"/>
        <c:majorTickMark val="none"/>
        <c:minorTickMark val="none"/>
        <c:tickLblPos val="nextTo"/>
        <c:txPr>
          <a:bodyPr/>
          <a:lstStyle/>
          <a:p>
            <a:pPr>
              <a:defRPr sz="2000"/>
            </a:pPr>
            <a:endParaRPr lang="en-US"/>
          </a:p>
        </c:txPr>
        <c:crossAx val="126204928"/>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360283313868064E-2"/>
          <c:y val="0"/>
          <c:w val="0.75478657273104033"/>
          <c:h val="0.81209983887149251"/>
        </c:manualLayout>
      </c:layout>
      <c:pieChart>
        <c:varyColors val="1"/>
        <c:ser>
          <c:idx val="0"/>
          <c:order val="0"/>
          <c:dLbls>
            <c:dLbl>
              <c:idx val="0"/>
              <c:layout>
                <c:manualLayout>
                  <c:x val="-0.27049127830313074"/>
                  <c:y val="-8.3614813166022095E-2"/>
                </c:manualLayout>
              </c:layout>
              <c:spPr/>
              <c:txPr>
                <a:bodyPr/>
                <a:lstStyle/>
                <a:p>
                  <a:pPr>
                    <a:defRPr sz="2800" b="1">
                      <a:solidFill>
                        <a:srgbClr val="FFFFFF"/>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794-A040-B360-A7752035796D}"/>
                </c:ext>
              </c:extLst>
            </c:dLbl>
            <c:dLbl>
              <c:idx val="1"/>
              <c:layout>
                <c:manualLayout>
                  <c:x val="0.19560712805636138"/>
                  <c:y val="-3.4085491963681217E-3"/>
                </c:manualLayout>
              </c:layout>
              <c:spPr/>
              <c:txPr>
                <a:bodyPr/>
                <a:lstStyle/>
                <a:p>
                  <a:pPr>
                    <a:defRPr sz="2800" b="1">
                      <a:solidFill>
                        <a:srgbClr val="FFFFFF"/>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794-A040-B360-A7752035796D}"/>
                </c:ext>
              </c:extLst>
            </c:dLbl>
            <c:dLbl>
              <c:idx val="2"/>
              <c:layout>
                <c:manualLayout>
                  <c:x val="5.6421655427042909E-2"/>
                  <c:y val="0.14310954063604239"/>
                </c:manualLayout>
              </c:layout>
              <c:spPr/>
              <c:txPr>
                <a:bodyPr/>
                <a:lstStyle/>
                <a:p>
                  <a:pPr>
                    <a:defRPr sz="3200" b="1">
                      <a:solidFill>
                        <a:srgbClr val="FFFFFF"/>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794-A040-B360-A7752035796D}"/>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(EFFORT_EFFORT_cons_reasons_2019!$C$42,EFFORT_EFFORT_cons_reasons_2019!$C$48,EFFORT_EFFORT_cons_reasons_2019!$C$53)</c:f>
              <c:strCache>
                <c:ptCount val="3"/>
                <c:pt idx="0">
                  <c:v>Not Approached</c:v>
                </c:pt>
                <c:pt idx="1">
                  <c:v>Not Consented </c:v>
                </c:pt>
                <c:pt idx="2">
                  <c:v>Waived Consent-missed subjects</c:v>
                </c:pt>
              </c:strCache>
            </c:strRef>
          </c:cat>
          <c:val>
            <c:numRef>
              <c:f>(EFFORT_EFFORT_cons_reasons_2019!$D$42,EFFORT_EFFORT_cons_reasons_2019!$D$48,EFFORT_EFFORT_cons_reasons_2019!$D$53)</c:f>
              <c:numCache>
                <c:formatCode>General</c:formatCode>
                <c:ptCount val="3"/>
                <c:pt idx="0">
                  <c:v>46</c:v>
                </c:pt>
                <c:pt idx="1">
                  <c:v>25</c:v>
                </c:pt>
                <c:pt idx="2">
                  <c:v>6</c:v>
                </c:pt>
              </c:numCache>
            </c:numRef>
          </c:val>
          <c:extLst xmlns:c16r2="http://schemas.microsoft.com/office/drawing/2015/06/chart">
            <c:ext xmlns:c16="http://schemas.microsoft.com/office/drawing/2014/chart" uri="{C3380CC4-5D6E-409C-BE32-E72D297353CC}">
              <c16:uniqueId val="{00000003-7794-A040-B360-A7752035796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1.8035596017787522E-2"/>
          <c:y val="0.81225196850393699"/>
          <c:w val="0.96594304216645821"/>
          <c:h val="0.18774795042511577"/>
        </c:manualLayout>
      </c:layout>
      <c:overlay val="0"/>
      <c:txPr>
        <a:bodyPr/>
        <a:lstStyle/>
        <a:p>
          <a:pPr>
            <a:defRPr sz="2000"/>
          </a:pPr>
          <a:endParaRPr lang="en-US"/>
        </a:p>
      </c:txPr>
    </c:legend>
    <c:plotVisOnly val="1"/>
    <c:dispBlanksAs val="gap"/>
    <c:showDLblsOverMax val="0"/>
  </c:chart>
  <c:txPr>
    <a:bodyPr/>
    <a:lstStyle/>
    <a:p>
      <a:pPr>
        <a:defRPr sz="24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CA" sz="2400" dirty="0"/>
              <a:t>Not Approached</a:t>
            </a:r>
          </a:p>
        </c:rich>
      </c:tx>
      <c:layout/>
      <c:overlay val="1"/>
    </c:title>
    <c:autoTitleDeleted val="0"/>
    <c:plotArea>
      <c:layout>
        <c:manualLayout>
          <c:layoutTarget val="inner"/>
          <c:xMode val="edge"/>
          <c:yMode val="edge"/>
          <c:x val="7.7610301294982739E-2"/>
          <c:y val="0.1128999682214611"/>
          <c:w val="0.89966242597774448"/>
          <c:h val="0.59479208596683264"/>
        </c:manualLayout>
      </c:layout>
      <c:barChart>
        <c:barDir val="col"/>
        <c:grouping val="clustered"/>
        <c:varyColors val="0"/>
        <c:ser>
          <c:idx val="0"/>
          <c:order val="0"/>
          <c:invertIfNegative val="0"/>
          <c:cat>
            <c:strRef>
              <c:f>EFFORT_EFFORT_cons_reasons_2019!$C$36:$C$41</c:f>
              <c:strCache>
                <c:ptCount val="6"/>
                <c:pt idx="0">
                  <c:v>Next of Kin/SDM Not Available</c:v>
                </c:pt>
                <c:pt idx="1">
                  <c:v>Other</c:v>
                </c:pt>
                <c:pt idx="2">
                  <c:v>Missed Subject</c:v>
                </c:pt>
                <c:pt idx="3">
                  <c:v>Language Barriers</c:v>
                </c:pt>
                <c:pt idx="4">
                  <c:v>Family Dynamics</c:v>
                </c:pt>
                <c:pt idx="5">
                  <c:v>REDCap not available</c:v>
                </c:pt>
              </c:strCache>
            </c:strRef>
          </c:cat>
          <c:val>
            <c:numRef>
              <c:f>EFFORT_EFFORT_cons_reasons_2019!$D$36:$D$41</c:f>
              <c:numCache>
                <c:formatCode>General</c:formatCode>
                <c:ptCount val="6"/>
                <c:pt idx="0">
                  <c:v>27</c:v>
                </c:pt>
                <c:pt idx="1">
                  <c:v>13</c:v>
                </c:pt>
                <c:pt idx="2">
                  <c:v>2</c:v>
                </c:pt>
                <c:pt idx="3">
                  <c:v>2</c:v>
                </c:pt>
                <c:pt idx="4">
                  <c:v>2</c:v>
                </c:pt>
                <c:pt idx="5">
                  <c:v>0</c:v>
                </c:pt>
              </c:numCache>
            </c:numRef>
          </c:val>
          <c:extLst xmlns:c16r2="http://schemas.microsoft.com/office/drawing/2015/06/chart">
            <c:ext xmlns:c16="http://schemas.microsoft.com/office/drawing/2014/chart" uri="{C3380CC4-5D6E-409C-BE32-E72D297353CC}">
              <c16:uniqueId val="{00000000-DAD0-B241-9687-7D6B912C2601}"/>
            </c:ext>
          </c:extLst>
        </c:ser>
        <c:dLbls>
          <c:showLegendKey val="0"/>
          <c:showVal val="0"/>
          <c:showCatName val="0"/>
          <c:showSerName val="0"/>
          <c:showPercent val="0"/>
          <c:showBubbleSize val="0"/>
        </c:dLbls>
        <c:gapWidth val="150"/>
        <c:axId val="42539648"/>
        <c:axId val="43243008"/>
      </c:barChart>
      <c:catAx>
        <c:axId val="42539648"/>
        <c:scaling>
          <c:orientation val="minMax"/>
        </c:scaling>
        <c:delete val="0"/>
        <c:axPos val="b"/>
        <c:numFmt formatCode="General" sourceLinked="0"/>
        <c:majorTickMark val="out"/>
        <c:minorTickMark val="none"/>
        <c:tickLblPos val="nextTo"/>
        <c:txPr>
          <a:bodyPr/>
          <a:lstStyle/>
          <a:p>
            <a:pPr>
              <a:defRPr sz="1600"/>
            </a:pPr>
            <a:endParaRPr lang="en-US"/>
          </a:p>
        </c:txPr>
        <c:crossAx val="43243008"/>
        <c:crosses val="autoZero"/>
        <c:auto val="1"/>
        <c:lblAlgn val="ctr"/>
        <c:lblOffset val="100"/>
        <c:noMultiLvlLbl val="0"/>
      </c:catAx>
      <c:valAx>
        <c:axId val="4324300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4253964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CA" sz="2400" dirty="0"/>
              <a:t>Not Consent</a:t>
            </a:r>
          </a:p>
        </c:rich>
      </c:tx>
      <c:layout/>
      <c:overlay val="1"/>
    </c:title>
    <c:autoTitleDeleted val="0"/>
    <c:plotArea>
      <c:layout>
        <c:manualLayout>
          <c:layoutTarget val="inner"/>
          <c:xMode val="edge"/>
          <c:yMode val="edge"/>
          <c:x val="8.9817694781651747E-2"/>
          <c:y val="0.12828632336450901"/>
          <c:w val="0.88634698560838077"/>
          <c:h val="0.69732603847054331"/>
        </c:manualLayout>
      </c:layout>
      <c:barChart>
        <c:barDir val="col"/>
        <c:grouping val="clustered"/>
        <c:varyColors val="0"/>
        <c:ser>
          <c:idx val="0"/>
          <c:order val="0"/>
          <c:invertIfNegative val="0"/>
          <c:cat>
            <c:strRef>
              <c:f>EFFORT_EFFORT_cons_reasons_2019!$C$43:$C$46</c:f>
              <c:strCache>
                <c:ptCount val="4"/>
                <c:pt idx="0">
                  <c:v>Too Overwhelmed</c:v>
                </c:pt>
                <c:pt idx="1">
                  <c:v>Did Not Respond</c:v>
                </c:pt>
                <c:pt idx="2">
                  <c:v>Not Interested</c:v>
                </c:pt>
                <c:pt idx="3">
                  <c:v>Other</c:v>
                </c:pt>
              </c:strCache>
            </c:strRef>
          </c:cat>
          <c:val>
            <c:numRef>
              <c:f>EFFORT_EFFORT_cons_reasons_2019!$D$43:$D$46</c:f>
              <c:numCache>
                <c:formatCode>General</c:formatCode>
                <c:ptCount val="4"/>
                <c:pt idx="0">
                  <c:v>11</c:v>
                </c:pt>
                <c:pt idx="1">
                  <c:v>8</c:v>
                </c:pt>
                <c:pt idx="2">
                  <c:v>6</c:v>
                </c:pt>
                <c:pt idx="3">
                  <c:v>0</c:v>
                </c:pt>
              </c:numCache>
            </c:numRef>
          </c:val>
          <c:extLst xmlns:c16r2="http://schemas.microsoft.com/office/drawing/2015/06/chart">
            <c:ext xmlns:c16="http://schemas.microsoft.com/office/drawing/2014/chart" uri="{C3380CC4-5D6E-409C-BE32-E72D297353CC}">
              <c16:uniqueId val="{00000000-821A-1F41-9329-459FFFEB80FA}"/>
            </c:ext>
          </c:extLst>
        </c:ser>
        <c:dLbls>
          <c:showLegendKey val="0"/>
          <c:showVal val="0"/>
          <c:showCatName val="0"/>
          <c:showSerName val="0"/>
          <c:showPercent val="0"/>
          <c:showBubbleSize val="0"/>
        </c:dLbls>
        <c:gapWidth val="150"/>
        <c:axId val="44333696"/>
        <c:axId val="44337024"/>
      </c:barChart>
      <c:catAx>
        <c:axId val="44333696"/>
        <c:scaling>
          <c:orientation val="minMax"/>
        </c:scaling>
        <c:delete val="0"/>
        <c:axPos val="b"/>
        <c:numFmt formatCode="General" sourceLinked="0"/>
        <c:majorTickMark val="out"/>
        <c:minorTickMark val="none"/>
        <c:tickLblPos val="nextTo"/>
        <c:crossAx val="44337024"/>
        <c:crosses val="autoZero"/>
        <c:auto val="1"/>
        <c:lblAlgn val="ctr"/>
        <c:lblOffset val="100"/>
        <c:noMultiLvlLbl val="0"/>
      </c:catAx>
      <c:valAx>
        <c:axId val="44337024"/>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44333696"/>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511655949935266E-2"/>
          <c:y val="2.1334252458397283E-2"/>
          <c:w val="0.8956732493500128"/>
          <c:h val="0.73837042515384654"/>
        </c:manualLayout>
      </c:layout>
      <c:barChart>
        <c:barDir val="col"/>
        <c:grouping val="stacked"/>
        <c:varyColors val="0"/>
        <c:ser>
          <c:idx val="0"/>
          <c:order val="0"/>
          <c:tx>
            <c:strRef>
              <c:f>Sheet1!$A$48</c:f>
              <c:strCache>
                <c:ptCount val="1"/>
                <c:pt idx="0">
                  <c:v>Waiver of Consent</c:v>
                </c:pt>
              </c:strCache>
            </c:strRef>
          </c:tx>
          <c:invertIfNegative val="0"/>
          <c:cat>
            <c:strRef>
              <c:f>Sheet1!$B$46:$J$46</c:f>
              <c:strCache>
                <c:ptCount val="9"/>
                <c:pt idx="0">
                  <c:v>USA</c:v>
                </c:pt>
                <c:pt idx="1">
                  <c:v>Mex</c:v>
                </c:pt>
                <c:pt idx="2">
                  <c:v>Arg</c:v>
                </c:pt>
                <c:pt idx="3">
                  <c:v>Ca</c:v>
                </c:pt>
                <c:pt idx="4">
                  <c:v>Pan</c:v>
                </c:pt>
                <c:pt idx="5">
                  <c:v>Bra</c:v>
                </c:pt>
                <c:pt idx="6">
                  <c:v>Jap</c:v>
                </c:pt>
                <c:pt idx="7">
                  <c:v>PR</c:v>
                </c:pt>
                <c:pt idx="8">
                  <c:v>HK</c:v>
                </c:pt>
              </c:strCache>
            </c:strRef>
          </c:cat>
          <c:val>
            <c:numRef>
              <c:f>Sheet1!$B$48:$J$48</c:f>
              <c:numCache>
                <c:formatCode>General</c:formatCode>
                <c:ptCount val="9"/>
                <c:pt idx="0">
                  <c:v>5</c:v>
                </c:pt>
                <c:pt idx="1">
                  <c:v>4</c:v>
                </c:pt>
                <c:pt idx="2">
                  <c:v>3</c:v>
                </c:pt>
                <c:pt idx="3">
                  <c:v>4</c:v>
                </c:pt>
                <c:pt idx="4">
                  <c:v>0</c:v>
                </c:pt>
                <c:pt idx="5">
                  <c:v>0</c:v>
                </c:pt>
                <c:pt idx="6">
                  <c:v>0</c:v>
                </c:pt>
                <c:pt idx="7">
                  <c:v>1</c:v>
                </c:pt>
                <c:pt idx="8">
                  <c:v>0</c:v>
                </c:pt>
              </c:numCache>
            </c:numRef>
          </c:val>
        </c:ser>
        <c:ser>
          <c:idx val="1"/>
          <c:order val="1"/>
          <c:tx>
            <c:strRef>
              <c:f>Sheet1!$A$49</c:f>
              <c:strCache>
                <c:ptCount val="1"/>
                <c:pt idx="0">
                  <c:v>ICF</c:v>
                </c:pt>
              </c:strCache>
            </c:strRef>
          </c:tx>
          <c:invertIfNegative val="0"/>
          <c:cat>
            <c:strRef>
              <c:f>Sheet1!$B$46:$J$46</c:f>
              <c:strCache>
                <c:ptCount val="9"/>
                <c:pt idx="0">
                  <c:v>USA</c:v>
                </c:pt>
                <c:pt idx="1">
                  <c:v>Mex</c:v>
                </c:pt>
                <c:pt idx="2">
                  <c:v>Arg</c:v>
                </c:pt>
                <c:pt idx="3">
                  <c:v>Ca</c:v>
                </c:pt>
                <c:pt idx="4">
                  <c:v>Pan</c:v>
                </c:pt>
                <c:pt idx="5">
                  <c:v>Bra</c:v>
                </c:pt>
                <c:pt idx="6">
                  <c:v>Jap</c:v>
                </c:pt>
                <c:pt idx="7">
                  <c:v>PR</c:v>
                </c:pt>
                <c:pt idx="8">
                  <c:v>HK</c:v>
                </c:pt>
              </c:strCache>
            </c:strRef>
          </c:cat>
          <c:val>
            <c:numRef>
              <c:f>Sheet1!$B$49:$J$49</c:f>
              <c:numCache>
                <c:formatCode>General</c:formatCode>
                <c:ptCount val="9"/>
                <c:pt idx="0">
                  <c:v>4</c:v>
                </c:pt>
                <c:pt idx="1">
                  <c:v>0</c:v>
                </c:pt>
                <c:pt idx="2">
                  <c:v>0</c:v>
                </c:pt>
                <c:pt idx="3">
                  <c:v>0</c:v>
                </c:pt>
                <c:pt idx="4">
                  <c:v>5</c:v>
                </c:pt>
                <c:pt idx="5">
                  <c:v>3</c:v>
                </c:pt>
                <c:pt idx="6">
                  <c:v>3</c:v>
                </c:pt>
                <c:pt idx="7">
                  <c:v>0</c:v>
                </c:pt>
                <c:pt idx="8">
                  <c:v>1</c:v>
                </c:pt>
              </c:numCache>
            </c:numRef>
          </c:val>
        </c:ser>
        <c:dLbls>
          <c:showLegendKey val="0"/>
          <c:showVal val="0"/>
          <c:showCatName val="0"/>
          <c:showSerName val="0"/>
          <c:showPercent val="0"/>
          <c:showBubbleSize val="0"/>
        </c:dLbls>
        <c:gapWidth val="150"/>
        <c:overlap val="100"/>
        <c:axId val="43044224"/>
        <c:axId val="43091072"/>
      </c:barChart>
      <c:catAx>
        <c:axId val="43044224"/>
        <c:scaling>
          <c:orientation val="minMax"/>
        </c:scaling>
        <c:delete val="0"/>
        <c:axPos val="b"/>
        <c:majorTickMark val="out"/>
        <c:minorTickMark val="none"/>
        <c:tickLblPos val="nextTo"/>
        <c:txPr>
          <a:bodyPr/>
          <a:lstStyle/>
          <a:p>
            <a:pPr>
              <a:defRPr sz="2400"/>
            </a:pPr>
            <a:endParaRPr lang="en-US"/>
          </a:p>
        </c:txPr>
        <c:crossAx val="43091072"/>
        <c:crosses val="autoZero"/>
        <c:auto val="1"/>
        <c:lblAlgn val="ctr"/>
        <c:lblOffset val="100"/>
        <c:noMultiLvlLbl val="0"/>
      </c:catAx>
      <c:valAx>
        <c:axId val="4309107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43044224"/>
        <c:crosses val="autoZero"/>
        <c:crossBetween val="between"/>
      </c:valAx>
    </c:plotArea>
    <c:legend>
      <c:legendPos val="r"/>
      <c:layout>
        <c:manualLayout>
          <c:xMode val="edge"/>
          <c:yMode val="edge"/>
          <c:x val="0.27284051566774925"/>
          <c:y val="0.88607595128233685"/>
          <c:w val="0.49469832132089858"/>
          <c:h val="6.9495114676789149E-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CA" sz="3200"/>
              <a:t>Overall</a:t>
            </a:r>
          </a:p>
        </c:rich>
      </c:tx>
      <c:layout>
        <c:manualLayout>
          <c:xMode val="edge"/>
          <c:yMode val="edge"/>
          <c:x val="0.35372922134733159"/>
          <c:y val="7.7049890037577715E-2"/>
        </c:manualLayout>
      </c:layout>
      <c:overlay val="0"/>
    </c:title>
    <c:autoTitleDeleted val="0"/>
    <c:plotArea>
      <c:layout/>
      <c:pieChart>
        <c:varyColors val="1"/>
        <c:ser>
          <c:idx val="0"/>
          <c:order val="0"/>
          <c:dLbls>
            <c:dLbl>
              <c:idx val="0"/>
              <c:layout>
                <c:manualLayout>
                  <c:x val="-0.21957414698162731"/>
                  <c:y val="-1.3905731652108087E-2"/>
                </c:manualLayout>
              </c:layout>
              <c:showLegendKey val="0"/>
              <c:showVal val="0"/>
              <c:showCatName val="0"/>
              <c:showSerName val="0"/>
              <c:showPercent val="1"/>
              <c:showBubbleSize val="0"/>
            </c:dLbl>
            <c:dLbl>
              <c:idx val="1"/>
              <c:layout>
                <c:manualLayout>
                  <c:x val="0.22825306211723534"/>
                  <c:y val="-9.0443783103141447E-3"/>
                </c:manualLayout>
              </c:layout>
              <c:showLegendKey val="0"/>
              <c:showVal val="0"/>
              <c:showCatName val="0"/>
              <c:showSerName val="0"/>
              <c:showPercent val="1"/>
              <c:showBubbleSize val="0"/>
            </c:dLbl>
            <c:txPr>
              <a:bodyPr/>
              <a:lstStyle/>
              <a:p>
                <a:pPr>
                  <a:defRPr sz="2800" b="1">
                    <a:solidFill>
                      <a:srgbClr val="FFFF00"/>
                    </a:solidFill>
                  </a:defRPr>
                </a:pPr>
                <a:endParaRPr lang="en-US"/>
              </a:p>
            </c:txPr>
            <c:showLegendKey val="0"/>
            <c:showVal val="0"/>
            <c:showCatName val="0"/>
            <c:showSerName val="0"/>
            <c:showPercent val="1"/>
            <c:showBubbleSize val="0"/>
            <c:showLeaderLines val="1"/>
          </c:dLbls>
          <c:val>
            <c:numRef>
              <c:f>Sheet1!$K$48:$K$49</c:f>
              <c:numCache>
                <c:formatCode>General</c:formatCode>
                <c:ptCount val="2"/>
                <c:pt idx="0">
                  <c:v>17</c:v>
                </c:pt>
                <c:pt idx="1">
                  <c:v>16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020066197551375"/>
          <c:y val="1.7824072449687187E-2"/>
          <c:w val="0.54587637674663281"/>
          <c:h val="0.73002731025560386"/>
        </c:manualLayout>
      </c:layout>
      <c:barChart>
        <c:barDir val="bar"/>
        <c:grouping val="percentStacked"/>
        <c:varyColors val="0"/>
        <c:ser>
          <c:idx val="0"/>
          <c:order val="0"/>
          <c:tx>
            <c:strRef>
              <c:f>Sheet1!$B$5</c:f>
              <c:strCache>
                <c:ptCount val="1"/>
                <c:pt idx="0">
                  <c:v>Not at all</c:v>
                </c:pt>
              </c:strCache>
            </c:strRef>
          </c:tx>
          <c:spPr>
            <a:solidFill>
              <a:srgbClr val="FF0000"/>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Sheet1!$C$5:$I$5</c:f>
              <c:numCache>
                <c:formatCode>General</c:formatCode>
                <c:ptCount val="7"/>
                <c:pt idx="0">
                  <c:v>16.3</c:v>
                </c:pt>
                <c:pt idx="1">
                  <c:v>14.7</c:v>
                </c:pt>
                <c:pt idx="2">
                  <c:v>13.1</c:v>
                </c:pt>
                <c:pt idx="3">
                  <c:v>11.4</c:v>
                </c:pt>
                <c:pt idx="4">
                  <c:v>4.9000000000000004</c:v>
                </c:pt>
                <c:pt idx="5">
                  <c:v>1.6</c:v>
                </c:pt>
                <c:pt idx="6">
                  <c:v>3.2</c:v>
                </c:pt>
              </c:numCache>
            </c:numRef>
          </c:val>
          <c:extLst xmlns:c16r2="http://schemas.microsoft.com/office/drawing/2015/06/chart">
            <c:ext xmlns:c16="http://schemas.microsoft.com/office/drawing/2014/chart" uri="{C3380CC4-5D6E-409C-BE32-E72D297353CC}">
              <c16:uniqueId val="{00000000-76E0-E142-8EA8-8A964B063081}"/>
            </c:ext>
          </c:extLst>
        </c:ser>
        <c:ser>
          <c:idx val="1"/>
          <c:order val="1"/>
          <c:tx>
            <c:strRef>
              <c:f>Sheet1!$B$6</c:f>
              <c:strCache>
                <c:ptCount val="1"/>
                <c:pt idx="0">
                  <c:v>A little</c:v>
                </c:pt>
              </c:strCache>
            </c:strRef>
          </c:tx>
          <c:spPr>
            <a:solidFill>
              <a:srgbClr val="FFC000"/>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Sheet1!$C$6:$I$6</c:f>
              <c:numCache>
                <c:formatCode>General</c:formatCode>
                <c:ptCount val="7"/>
                <c:pt idx="0">
                  <c:v>9</c:v>
                </c:pt>
                <c:pt idx="1">
                  <c:v>4</c:v>
                </c:pt>
                <c:pt idx="2">
                  <c:v>11</c:v>
                </c:pt>
                <c:pt idx="3">
                  <c:v>8</c:v>
                </c:pt>
                <c:pt idx="4">
                  <c:v>14</c:v>
                </c:pt>
                <c:pt idx="5">
                  <c:v>0</c:v>
                </c:pt>
                <c:pt idx="6">
                  <c:v>11</c:v>
                </c:pt>
              </c:numCache>
            </c:numRef>
          </c:val>
          <c:extLst xmlns:c16r2="http://schemas.microsoft.com/office/drawing/2015/06/chart">
            <c:ext xmlns:c16="http://schemas.microsoft.com/office/drawing/2014/chart" uri="{C3380CC4-5D6E-409C-BE32-E72D297353CC}">
              <c16:uniqueId val="{00000001-76E0-E142-8EA8-8A964B063081}"/>
            </c:ext>
          </c:extLst>
        </c:ser>
        <c:ser>
          <c:idx val="2"/>
          <c:order val="2"/>
          <c:tx>
            <c:strRef>
              <c:f>Sheet1!$B$7</c:f>
              <c:strCache>
                <c:ptCount val="1"/>
                <c:pt idx="0">
                  <c:v>Somewhat</c:v>
                </c:pt>
              </c:strCache>
            </c:strRef>
          </c:tx>
          <c:spPr>
            <a:solidFill>
              <a:srgbClr val="FFFF00"/>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Sheet1!$C$7:$I$7</c:f>
              <c:numCache>
                <c:formatCode>General</c:formatCode>
                <c:ptCount val="7"/>
                <c:pt idx="0">
                  <c:v>18</c:v>
                </c:pt>
                <c:pt idx="1">
                  <c:v>18</c:v>
                </c:pt>
                <c:pt idx="2">
                  <c:v>13</c:v>
                </c:pt>
                <c:pt idx="3">
                  <c:v>13</c:v>
                </c:pt>
                <c:pt idx="4">
                  <c:v>19</c:v>
                </c:pt>
                <c:pt idx="5">
                  <c:v>11</c:v>
                </c:pt>
                <c:pt idx="6">
                  <c:v>13</c:v>
                </c:pt>
              </c:numCache>
            </c:numRef>
          </c:val>
          <c:extLst xmlns:c16r2="http://schemas.microsoft.com/office/drawing/2015/06/chart">
            <c:ext xmlns:c16="http://schemas.microsoft.com/office/drawing/2014/chart" uri="{C3380CC4-5D6E-409C-BE32-E72D297353CC}">
              <c16:uniqueId val="{00000002-76E0-E142-8EA8-8A964B063081}"/>
            </c:ext>
          </c:extLst>
        </c:ser>
        <c:ser>
          <c:idx val="3"/>
          <c:order val="3"/>
          <c:tx>
            <c:strRef>
              <c:f>Sheet1!$B$8</c:f>
              <c:strCache>
                <c:ptCount val="1"/>
                <c:pt idx="0">
                  <c:v>Fairly</c:v>
                </c:pt>
              </c:strCache>
            </c:strRef>
          </c:tx>
          <c:spPr>
            <a:solidFill>
              <a:srgbClr val="00B0F0"/>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Sheet1!$C$8:$I$8</c:f>
              <c:numCache>
                <c:formatCode>General</c:formatCode>
                <c:ptCount val="7"/>
                <c:pt idx="0">
                  <c:v>37</c:v>
                </c:pt>
                <c:pt idx="1">
                  <c:v>26</c:v>
                </c:pt>
                <c:pt idx="2">
                  <c:v>37</c:v>
                </c:pt>
                <c:pt idx="3">
                  <c:v>36</c:v>
                </c:pt>
                <c:pt idx="4">
                  <c:v>37</c:v>
                </c:pt>
                <c:pt idx="5">
                  <c:v>52</c:v>
                </c:pt>
                <c:pt idx="6">
                  <c:v>45</c:v>
                </c:pt>
              </c:numCache>
            </c:numRef>
          </c:val>
          <c:extLst xmlns:c16r2="http://schemas.microsoft.com/office/drawing/2015/06/chart">
            <c:ext xmlns:c16="http://schemas.microsoft.com/office/drawing/2014/chart" uri="{C3380CC4-5D6E-409C-BE32-E72D297353CC}">
              <c16:uniqueId val="{00000003-76E0-E142-8EA8-8A964B063081}"/>
            </c:ext>
          </c:extLst>
        </c:ser>
        <c:ser>
          <c:idx val="4"/>
          <c:order val="4"/>
          <c:tx>
            <c:strRef>
              <c:f>Sheet1!$B$9</c:f>
              <c:strCache>
                <c:ptCount val="1"/>
                <c:pt idx="0">
                  <c:v>Extremely</c:v>
                </c:pt>
              </c:strCache>
            </c:strRef>
          </c:tx>
          <c:spPr>
            <a:solidFill>
              <a:srgbClr val="7030A0"/>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Sheet1!$C$9:$I$9</c:f>
              <c:numCache>
                <c:formatCode>General</c:formatCode>
                <c:ptCount val="7"/>
                <c:pt idx="0">
                  <c:v>18</c:v>
                </c:pt>
                <c:pt idx="1">
                  <c:v>36</c:v>
                </c:pt>
                <c:pt idx="2">
                  <c:v>24</c:v>
                </c:pt>
                <c:pt idx="3">
                  <c:v>31</c:v>
                </c:pt>
                <c:pt idx="4">
                  <c:v>21</c:v>
                </c:pt>
                <c:pt idx="5">
                  <c:v>34</c:v>
                </c:pt>
                <c:pt idx="6">
                  <c:v>24</c:v>
                </c:pt>
              </c:numCache>
            </c:numRef>
          </c:val>
          <c:extLst xmlns:c16r2="http://schemas.microsoft.com/office/drawing/2015/06/chart">
            <c:ext xmlns:c16="http://schemas.microsoft.com/office/drawing/2014/chart" uri="{C3380CC4-5D6E-409C-BE32-E72D297353CC}">
              <c16:uniqueId val="{00000004-76E0-E142-8EA8-8A964B063081}"/>
            </c:ext>
          </c:extLst>
        </c:ser>
        <c:ser>
          <c:idx val="5"/>
          <c:order val="5"/>
          <c:tx>
            <c:strRef>
              <c:f>Sheet1!$B$10</c:f>
              <c:strCache>
                <c:ptCount val="1"/>
                <c:pt idx="0">
                  <c:v>Not sure</c:v>
                </c:pt>
              </c:strCache>
            </c:strRef>
          </c:tx>
          <c:spPr>
            <a:solidFill>
              <a:srgbClr val="92D050"/>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Sheet1!$C$10:$I$10</c:f>
              <c:numCache>
                <c:formatCode>General</c:formatCode>
                <c:ptCount val="7"/>
                <c:pt idx="0">
                  <c:v>0</c:v>
                </c:pt>
                <c:pt idx="1">
                  <c:v>0</c:v>
                </c:pt>
                <c:pt idx="2">
                  <c:v>0</c:v>
                </c:pt>
                <c:pt idx="3">
                  <c:v>0</c:v>
                </c:pt>
                <c:pt idx="4">
                  <c:v>1</c:v>
                </c:pt>
                <c:pt idx="5">
                  <c:v>0</c:v>
                </c:pt>
                <c:pt idx="6">
                  <c:v>1</c:v>
                </c:pt>
              </c:numCache>
            </c:numRef>
          </c:val>
          <c:extLst xmlns:c16r2="http://schemas.microsoft.com/office/drawing/2015/06/chart">
            <c:ext xmlns:c16="http://schemas.microsoft.com/office/drawing/2014/chart" uri="{C3380CC4-5D6E-409C-BE32-E72D297353CC}">
              <c16:uniqueId val="{00000005-76E0-E142-8EA8-8A964B063081}"/>
            </c:ext>
          </c:extLst>
        </c:ser>
        <c:ser>
          <c:idx val="6"/>
          <c:order val="6"/>
          <c:tx>
            <c:strRef>
              <c:f>Sheet1!$B$11</c:f>
              <c:strCache>
                <c:ptCount val="1"/>
                <c:pt idx="0">
                  <c:v>Prefer not to answer</c:v>
                </c:pt>
              </c:strCache>
            </c:strRef>
          </c:tx>
          <c:spPr>
            <a:solidFill>
              <a:schemeClr val="tx1"/>
            </a:solidFill>
          </c:spPr>
          <c:invertIfNegative val="0"/>
          <c:cat>
            <c:strRef>
              <c:f>Sheet1!$C$4:$I$4</c:f>
              <c:strCache>
                <c:ptCount val="7"/>
                <c:pt idx="0">
                  <c:v>The nature of the data collection required to complete the EFFORT trial?</c:v>
                </c:pt>
                <c:pt idx="1">
                  <c:v>The kinds of critically ill patients that are eligible for the EFFORT trial?</c:v>
                </c:pt>
                <c:pt idx="2">
                  <c:v>The ethical arguments related to asking for a waiver of informed consent to have patients enrolled in EFFORT trial?</c:v>
                </c:pt>
                <c:pt idx="3">
                  <c:v>Tools, resources, and manuals available to help you on the criticalcarenutrition.com website?</c:v>
                </c:pt>
                <c:pt idx="4">
                  <c:v>How a volunteer-driven, registry-based trial differs from traditional sponsored RCTs?</c:v>
                </c:pt>
                <c:pt idx="5">
                  <c:v>The underlying evidence informing the optimal dose of protein in the critically ill patient?</c:v>
                </c:pt>
                <c:pt idx="6">
                  <c:v>Details of the EFFORT Trial?</c:v>
                </c:pt>
              </c:strCache>
            </c:strRef>
          </c:cat>
          <c:val>
            <c:numRef>
              <c:f>Sheet1!$C$11:$I$11</c:f>
              <c:numCache>
                <c:formatCode>General</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6-76E0-E142-8EA8-8A964B063081}"/>
            </c:ext>
          </c:extLst>
        </c:ser>
        <c:dLbls>
          <c:showLegendKey val="0"/>
          <c:showVal val="0"/>
          <c:showCatName val="0"/>
          <c:showSerName val="0"/>
          <c:showPercent val="0"/>
          <c:showBubbleSize val="0"/>
        </c:dLbls>
        <c:gapWidth val="150"/>
        <c:overlap val="100"/>
        <c:axId val="44452096"/>
        <c:axId val="44466176"/>
      </c:barChart>
      <c:catAx>
        <c:axId val="44452096"/>
        <c:scaling>
          <c:orientation val="minMax"/>
        </c:scaling>
        <c:delete val="0"/>
        <c:axPos val="l"/>
        <c:numFmt formatCode="General" sourceLinked="0"/>
        <c:majorTickMark val="out"/>
        <c:minorTickMark val="none"/>
        <c:tickLblPos val="nextTo"/>
        <c:txPr>
          <a:bodyPr/>
          <a:lstStyle/>
          <a:p>
            <a:pPr>
              <a:defRPr sz="1800"/>
            </a:pPr>
            <a:endParaRPr lang="en-US"/>
          </a:p>
        </c:txPr>
        <c:crossAx val="44466176"/>
        <c:crosses val="autoZero"/>
        <c:auto val="1"/>
        <c:lblAlgn val="ctr"/>
        <c:lblOffset val="100"/>
        <c:noMultiLvlLbl val="0"/>
      </c:catAx>
      <c:valAx>
        <c:axId val="44466176"/>
        <c:scaling>
          <c:orientation val="minMax"/>
        </c:scaling>
        <c:delete val="0"/>
        <c:axPos val="b"/>
        <c:majorGridlines/>
        <c:numFmt formatCode="0%" sourceLinked="1"/>
        <c:majorTickMark val="out"/>
        <c:minorTickMark val="none"/>
        <c:tickLblPos val="nextTo"/>
        <c:crossAx val="44452096"/>
        <c:crosses val="autoZero"/>
        <c:crossBetween val="between"/>
      </c:valAx>
    </c:plotArea>
    <c:legend>
      <c:legendPos val="r"/>
      <c:layout>
        <c:manualLayout>
          <c:xMode val="edge"/>
          <c:yMode val="edge"/>
          <c:x val="4.3393896589618557E-2"/>
          <c:y val="0.85389249290131131"/>
          <c:w val="0.92300452290658186"/>
          <c:h val="0.12346493844188008"/>
        </c:manualLayout>
      </c:layout>
      <c:overlay val="0"/>
      <c:txPr>
        <a:bodyPr/>
        <a:lstStyle/>
        <a:p>
          <a:pPr>
            <a:defRPr sz="2400" b="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49294648144798"/>
          <c:y val="1.7898652117466919E-2"/>
          <c:w val="0.52670511017086452"/>
          <c:h val="0.77862352574747373"/>
        </c:manualLayout>
      </c:layout>
      <c:barChart>
        <c:barDir val="bar"/>
        <c:grouping val="percentStacked"/>
        <c:varyColors val="0"/>
        <c:ser>
          <c:idx val="0"/>
          <c:order val="0"/>
          <c:tx>
            <c:strRef>
              <c:f>Sheet1!$B$21</c:f>
              <c:strCache>
                <c:ptCount val="1"/>
                <c:pt idx="0">
                  <c:v>Not at all</c:v>
                </c:pt>
              </c:strCache>
            </c:strRef>
          </c:tx>
          <c:spPr>
            <a:solidFill>
              <a:srgbClr val="FF0000"/>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Sheet1!$C$21:$G$21</c:f>
              <c:numCache>
                <c:formatCode>General</c:formatCode>
                <c:ptCount val="5"/>
                <c:pt idx="0">
                  <c:v>4</c:v>
                </c:pt>
                <c:pt idx="1">
                  <c:v>11</c:v>
                </c:pt>
                <c:pt idx="2">
                  <c:v>36</c:v>
                </c:pt>
                <c:pt idx="3">
                  <c:v>3</c:v>
                </c:pt>
                <c:pt idx="4">
                  <c:v>1</c:v>
                </c:pt>
              </c:numCache>
            </c:numRef>
          </c:val>
          <c:extLst xmlns:c16r2="http://schemas.microsoft.com/office/drawing/2015/06/chart">
            <c:ext xmlns:c16="http://schemas.microsoft.com/office/drawing/2014/chart" uri="{C3380CC4-5D6E-409C-BE32-E72D297353CC}">
              <c16:uniqueId val="{00000000-4962-F345-9284-C7D66BE575D4}"/>
            </c:ext>
          </c:extLst>
        </c:ser>
        <c:ser>
          <c:idx val="1"/>
          <c:order val="1"/>
          <c:tx>
            <c:strRef>
              <c:f>Sheet1!$B$22</c:f>
              <c:strCache>
                <c:ptCount val="1"/>
                <c:pt idx="0">
                  <c:v>A little</c:v>
                </c:pt>
              </c:strCache>
            </c:strRef>
          </c:tx>
          <c:spPr>
            <a:solidFill>
              <a:srgbClr val="FFC000"/>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Sheet1!$C$22:$G$22</c:f>
              <c:numCache>
                <c:formatCode>General</c:formatCode>
                <c:ptCount val="5"/>
                <c:pt idx="0">
                  <c:v>8</c:v>
                </c:pt>
                <c:pt idx="1">
                  <c:v>4</c:v>
                </c:pt>
                <c:pt idx="2">
                  <c:v>18</c:v>
                </c:pt>
                <c:pt idx="3">
                  <c:v>3</c:v>
                </c:pt>
                <c:pt idx="4">
                  <c:v>3</c:v>
                </c:pt>
              </c:numCache>
            </c:numRef>
          </c:val>
          <c:extLst xmlns:c16r2="http://schemas.microsoft.com/office/drawing/2015/06/chart">
            <c:ext xmlns:c16="http://schemas.microsoft.com/office/drawing/2014/chart" uri="{C3380CC4-5D6E-409C-BE32-E72D297353CC}">
              <c16:uniqueId val="{00000001-4962-F345-9284-C7D66BE575D4}"/>
            </c:ext>
          </c:extLst>
        </c:ser>
        <c:ser>
          <c:idx val="2"/>
          <c:order val="2"/>
          <c:tx>
            <c:strRef>
              <c:f>Sheet1!$B$23</c:f>
              <c:strCache>
                <c:ptCount val="1"/>
                <c:pt idx="0">
                  <c:v>Somewhat</c:v>
                </c:pt>
              </c:strCache>
            </c:strRef>
          </c:tx>
          <c:spPr>
            <a:solidFill>
              <a:srgbClr val="FFFF00"/>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Sheet1!$C$23:$G$23</c:f>
              <c:numCache>
                <c:formatCode>General</c:formatCode>
                <c:ptCount val="5"/>
                <c:pt idx="0">
                  <c:v>11</c:v>
                </c:pt>
                <c:pt idx="1">
                  <c:v>13</c:v>
                </c:pt>
                <c:pt idx="2">
                  <c:v>14</c:v>
                </c:pt>
                <c:pt idx="3">
                  <c:v>11</c:v>
                </c:pt>
                <c:pt idx="4">
                  <c:v>13</c:v>
                </c:pt>
              </c:numCache>
            </c:numRef>
          </c:val>
          <c:extLst xmlns:c16r2="http://schemas.microsoft.com/office/drawing/2015/06/chart">
            <c:ext xmlns:c16="http://schemas.microsoft.com/office/drawing/2014/chart" uri="{C3380CC4-5D6E-409C-BE32-E72D297353CC}">
              <c16:uniqueId val="{00000002-4962-F345-9284-C7D66BE575D4}"/>
            </c:ext>
          </c:extLst>
        </c:ser>
        <c:ser>
          <c:idx val="3"/>
          <c:order val="3"/>
          <c:tx>
            <c:strRef>
              <c:f>Sheet1!$B$24</c:f>
              <c:strCache>
                <c:ptCount val="1"/>
                <c:pt idx="0">
                  <c:v>Fairly</c:v>
                </c:pt>
              </c:strCache>
            </c:strRef>
          </c:tx>
          <c:spPr>
            <a:solidFill>
              <a:srgbClr val="00B0F0"/>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Sheet1!$C$24:$G$24</c:f>
              <c:numCache>
                <c:formatCode>General</c:formatCode>
                <c:ptCount val="5"/>
                <c:pt idx="0">
                  <c:v>42</c:v>
                </c:pt>
                <c:pt idx="1">
                  <c:v>42</c:v>
                </c:pt>
                <c:pt idx="2">
                  <c:v>14</c:v>
                </c:pt>
                <c:pt idx="3">
                  <c:v>29</c:v>
                </c:pt>
                <c:pt idx="4">
                  <c:v>45</c:v>
                </c:pt>
              </c:numCache>
            </c:numRef>
          </c:val>
          <c:extLst xmlns:c16r2="http://schemas.microsoft.com/office/drawing/2015/06/chart">
            <c:ext xmlns:c16="http://schemas.microsoft.com/office/drawing/2014/chart" uri="{C3380CC4-5D6E-409C-BE32-E72D297353CC}">
              <c16:uniqueId val="{00000003-4962-F345-9284-C7D66BE575D4}"/>
            </c:ext>
          </c:extLst>
        </c:ser>
        <c:ser>
          <c:idx val="4"/>
          <c:order val="4"/>
          <c:tx>
            <c:strRef>
              <c:f>Sheet1!$B$25</c:f>
              <c:strCache>
                <c:ptCount val="1"/>
                <c:pt idx="0">
                  <c:v>Extremely</c:v>
                </c:pt>
              </c:strCache>
            </c:strRef>
          </c:tx>
          <c:spPr>
            <a:solidFill>
              <a:srgbClr val="7030A0"/>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Sheet1!$C$25:$G$25</c:f>
              <c:numCache>
                <c:formatCode>General</c:formatCode>
                <c:ptCount val="5"/>
                <c:pt idx="0">
                  <c:v>23</c:v>
                </c:pt>
                <c:pt idx="1">
                  <c:v>19</c:v>
                </c:pt>
                <c:pt idx="2">
                  <c:v>9</c:v>
                </c:pt>
                <c:pt idx="3">
                  <c:v>50</c:v>
                </c:pt>
                <c:pt idx="4">
                  <c:v>32</c:v>
                </c:pt>
              </c:numCache>
            </c:numRef>
          </c:val>
          <c:extLst xmlns:c16r2="http://schemas.microsoft.com/office/drawing/2015/06/chart">
            <c:ext xmlns:c16="http://schemas.microsoft.com/office/drawing/2014/chart" uri="{C3380CC4-5D6E-409C-BE32-E72D297353CC}">
              <c16:uniqueId val="{00000004-4962-F345-9284-C7D66BE575D4}"/>
            </c:ext>
          </c:extLst>
        </c:ser>
        <c:ser>
          <c:idx val="5"/>
          <c:order val="5"/>
          <c:tx>
            <c:strRef>
              <c:f>Sheet1!$B$26</c:f>
              <c:strCache>
                <c:ptCount val="1"/>
                <c:pt idx="0">
                  <c:v>Not sure</c:v>
                </c:pt>
              </c:strCache>
            </c:strRef>
          </c:tx>
          <c:spPr>
            <a:solidFill>
              <a:srgbClr val="92D050"/>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Sheet1!$C$26:$G$26</c:f>
              <c:numCache>
                <c:formatCode>General</c:formatCode>
                <c:ptCount val="5"/>
                <c:pt idx="0">
                  <c:v>8</c:v>
                </c:pt>
                <c:pt idx="1">
                  <c:v>5</c:v>
                </c:pt>
                <c:pt idx="2">
                  <c:v>3</c:v>
                </c:pt>
                <c:pt idx="3">
                  <c:v>0</c:v>
                </c:pt>
                <c:pt idx="4">
                  <c:v>1</c:v>
                </c:pt>
              </c:numCache>
            </c:numRef>
          </c:val>
          <c:extLst xmlns:c16r2="http://schemas.microsoft.com/office/drawing/2015/06/chart">
            <c:ext xmlns:c16="http://schemas.microsoft.com/office/drawing/2014/chart" uri="{C3380CC4-5D6E-409C-BE32-E72D297353CC}">
              <c16:uniqueId val="{00000005-4962-F345-9284-C7D66BE575D4}"/>
            </c:ext>
          </c:extLst>
        </c:ser>
        <c:ser>
          <c:idx val="6"/>
          <c:order val="6"/>
          <c:tx>
            <c:strRef>
              <c:f>Sheet1!$B$27</c:f>
              <c:strCache>
                <c:ptCount val="1"/>
                <c:pt idx="0">
                  <c:v>Prefer not to answer</c:v>
                </c:pt>
              </c:strCache>
            </c:strRef>
          </c:tx>
          <c:spPr>
            <a:solidFill>
              <a:schemeClr val="tx1"/>
            </a:solidFill>
          </c:spPr>
          <c:invertIfNegative val="0"/>
          <c:cat>
            <c:strRef>
              <c:f>Sheet1!$C$20:$G$20</c:f>
              <c:strCache>
                <c:ptCount val="5"/>
                <c:pt idx="0">
                  <c:v>The concept of a volunteer-driven RCT as a means of conducting pragmatic research?</c:v>
                </c:pt>
                <c:pt idx="1">
                  <c:v>That the higher dose (≥2.2grams/kg/day) is acceptable for most ICU patients</c:v>
                </c:pt>
                <c:pt idx="2">
                  <c:v>That the lower dose (≤1.2grams/kg/day) is acceptable for most ICU patients</c:v>
                </c:pt>
                <c:pt idx="3">
                  <c:v>That clinical equipoise (or uncertainty) exists about the optimal protein dose for critically ill patients?</c:v>
                </c:pt>
                <c:pt idx="4">
                  <c:v>The research question that, the protein dosing question is the most important research question to ask?</c:v>
                </c:pt>
              </c:strCache>
            </c:strRef>
          </c:cat>
          <c:val>
            <c:numRef>
              <c:f>Sheet1!$C$27:$G$27</c:f>
              <c:numCache>
                <c:formatCode>General</c:formatCode>
                <c:ptCount val="5"/>
                <c:pt idx="0">
                  <c:v>1</c:v>
                </c:pt>
                <c:pt idx="1">
                  <c:v>3</c:v>
                </c:pt>
                <c:pt idx="2">
                  <c:v>3</c:v>
                </c:pt>
                <c:pt idx="3">
                  <c:v>2</c:v>
                </c:pt>
                <c:pt idx="4">
                  <c:v>1</c:v>
                </c:pt>
              </c:numCache>
            </c:numRef>
          </c:val>
          <c:extLst xmlns:c16r2="http://schemas.microsoft.com/office/drawing/2015/06/chart">
            <c:ext xmlns:c16="http://schemas.microsoft.com/office/drawing/2014/chart" uri="{C3380CC4-5D6E-409C-BE32-E72D297353CC}">
              <c16:uniqueId val="{00000006-4962-F345-9284-C7D66BE575D4}"/>
            </c:ext>
          </c:extLst>
        </c:ser>
        <c:dLbls>
          <c:showLegendKey val="0"/>
          <c:showVal val="0"/>
          <c:showCatName val="0"/>
          <c:showSerName val="0"/>
          <c:showPercent val="0"/>
          <c:showBubbleSize val="0"/>
        </c:dLbls>
        <c:gapWidth val="150"/>
        <c:overlap val="100"/>
        <c:axId val="44602112"/>
        <c:axId val="44603648"/>
      </c:barChart>
      <c:catAx>
        <c:axId val="44602112"/>
        <c:scaling>
          <c:orientation val="minMax"/>
        </c:scaling>
        <c:delete val="0"/>
        <c:axPos val="l"/>
        <c:numFmt formatCode="General" sourceLinked="0"/>
        <c:majorTickMark val="out"/>
        <c:minorTickMark val="none"/>
        <c:tickLblPos val="nextTo"/>
        <c:crossAx val="44603648"/>
        <c:crosses val="autoZero"/>
        <c:auto val="1"/>
        <c:lblAlgn val="ctr"/>
        <c:lblOffset val="100"/>
        <c:noMultiLvlLbl val="0"/>
      </c:catAx>
      <c:valAx>
        <c:axId val="44603648"/>
        <c:scaling>
          <c:orientation val="minMax"/>
        </c:scaling>
        <c:delete val="0"/>
        <c:axPos val="b"/>
        <c:majorGridlines/>
        <c:numFmt formatCode="0%" sourceLinked="1"/>
        <c:majorTickMark val="out"/>
        <c:minorTickMark val="none"/>
        <c:tickLblPos val="nextTo"/>
        <c:crossAx val="44602112"/>
        <c:crosses val="autoZero"/>
        <c:crossBetween val="between"/>
      </c:valAx>
    </c:plotArea>
    <c:legend>
      <c:legendPos val="r"/>
      <c:layout>
        <c:manualLayout>
          <c:xMode val="edge"/>
          <c:yMode val="edge"/>
          <c:x val="1.3193316954712417E-2"/>
          <c:y val="0.90793520149820817"/>
          <c:w val="0.96005509158304747"/>
          <c:h val="9.2064798501791834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530171630443862"/>
          <c:y val="1.8123119418254355E-2"/>
          <c:w val="0.56875743487417763"/>
          <c:h val="0.82387350607507204"/>
        </c:manualLayout>
      </c:layout>
      <c:barChart>
        <c:barDir val="bar"/>
        <c:grouping val="percentStacked"/>
        <c:varyColors val="0"/>
        <c:ser>
          <c:idx val="0"/>
          <c:order val="0"/>
          <c:tx>
            <c:strRef>
              <c:f>Sheet1!$B$38</c:f>
              <c:strCache>
                <c:ptCount val="1"/>
                <c:pt idx="0">
                  <c:v>Not at all</c:v>
                </c:pt>
              </c:strCache>
            </c:strRef>
          </c:tx>
          <c:spPr>
            <a:solidFill>
              <a:srgbClr val="FF0000"/>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Sheet1!$C$38:$J$38</c:f>
              <c:numCache>
                <c:formatCode>General</c:formatCode>
                <c:ptCount val="8"/>
                <c:pt idx="0">
                  <c:v>18</c:v>
                </c:pt>
                <c:pt idx="1">
                  <c:v>6</c:v>
                </c:pt>
                <c:pt idx="2">
                  <c:v>3</c:v>
                </c:pt>
                <c:pt idx="3">
                  <c:v>5</c:v>
                </c:pt>
                <c:pt idx="4">
                  <c:v>11</c:v>
                </c:pt>
                <c:pt idx="5">
                  <c:v>10</c:v>
                </c:pt>
                <c:pt idx="6">
                  <c:v>13</c:v>
                </c:pt>
                <c:pt idx="7">
                  <c:v>5</c:v>
                </c:pt>
              </c:numCache>
            </c:numRef>
          </c:val>
          <c:extLst xmlns:c16r2="http://schemas.microsoft.com/office/drawing/2015/06/chart">
            <c:ext xmlns:c16="http://schemas.microsoft.com/office/drawing/2014/chart" uri="{C3380CC4-5D6E-409C-BE32-E72D297353CC}">
              <c16:uniqueId val="{00000000-6203-4A47-9511-61050B87A41C}"/>
            </c:ext>
          </c:extLst>
        </c:ser>
        <c:ser>
          <c:idx val="1"/>
          <c:order val="1"/>
          <c:tx>
            <c:strRef>
              <c:f>Sheet1!$B$39</c:f>
              <c:strCache>
                <c:ptCount val="1"/>
                <c:pt idx="0">
                  <c:v>A little</c:v>
                </c:pt>
              </c:strCache>
            </c:strRef>
          </c:tx>
          <c:spPr>
            <a:solidFill>
              <a:srgbClr val="FFC000"/>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Sheet1!$C$39:$J$39</c:f>
              <c:numCache>
                <c:formatCode>General</c:formatCode>
                <c:ptCount val="8"/>
                <c:pt idx="0">
                  <c:v>16</c:v>
                </c:pt>
                <c:pt idx="1">
                  <c:v>8</c:v>
                </c:pt>
                <c:pt idx="2">
                  <c:v>6</c:v>
                </c:pt>
                <c:pt idx="3">
                  <c:v>6</c:v>
                </c:pt>
                <c:pt idx="4">
                  <c:v>23</c:v>
                </c:pt>
                <c:pt idx="5">
                  <c:v>27</c:v>
                </c:pt>
                <c:pt idx="6">
                  <c:v>18</c:v>
                </c:pt>
                <c:pt idx="7">
                  <c:v>11</c:v>
                </c:pt>
              </c:numCache>
            </c:numRef>
          </c:val>
          <c:extLst xmlns:c16r2="http://schemas.microsoft.com/office/drawing/2015/06/chart">
            <c:ext xmlns:c16="http://schemas.microsoft.com/office/drawing/2014/chart" uri="{C3380CC4-5D6E-409C-BE32-E72D297353CC}">
              <c16:uniqueId val="{00000001-6203-4A47-9511-61050B87A41C}"/>
            </c:ext>
          </c:extLst>
        </c:ser>
        <c:ser>
          <c:idx val="2"/>
          <c:order val="2"/>
          <c:tx>
            <c:strRef>
              <c:f>Sheet1!$B$40</c:f>
              <c:strCache>
                <c:ptCount val="1"/>
                <c:pt idx="0">
                  <c:v>Somewhat</c:v>
                </c:pt>
              </c:strCache>
            </c:strRef>
          </c:tx>
          <c:spPr>
            <a:solidFill>
              <a:srgbClr val="FFFF00"/>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Sheet1!$C$40:$J$40</c:f>
              <c:numCache>
                <c:formatCode>General</c:formatCode>
                <c:ptCount val="8"/>
                <c:pt idx="0">
                  <c:v>19</c:v>
                </c:pt>
                <c:pt idx="1">
                  <c:v>16</c:v>
                </c:pt>
                <c:pt idx="2">
                  <c:v>11</c:v>
                </c:pt>
                <c:pt idx="3">
                  <c:v>6</c:v>
                </c:pt>
                <c:pt idx="4">
                  <c:v>18</c:v>
                </c:pt>
                <c:pt idx="5">
                  <c:v>19</c:v>
                </c:pt>
                <c:pt idx="6">
                  <c:v>13</c:v>
                </c:pt>
                <c:pt idx="7">
                  <c:v>13</c:v>
                </c:pt>
              </c:numCache>
            </c:numRef>
          </c:val>
          <c:extLst xmlns:c16r2="http://schemas.microsoft.com/office/drawing/2015/06/chart">
            <c:ext xmlns:c16="http://schemas.microsoft.com/office/drawing/2014/chart" uri="{C3380CC4-5D6E-409C-BE32-E72D297353CC}">
              <c16:uniqueId val="{00000002-6203-4A47-9511-61050B87A41C}"/>
            </c:ext>
          </c:extLst>
        </c:ser>
        <c:ser>
          <c:idx val="3"/>
          <c:order val="3"/>
          <c:tx>
            <c:strRef>
              <c:f>Sheet1!$B$41</c:f>
              <c:strCache>
                <c:ptCount val="1"/>
                <c:pt idx="0">
                  <c:v>Fairly</c:v>
                </c:pt>
              </c:strCache>
            </c:strRef>
          </c:tx>
          <c:spPr>
            <a:solidFill>
              <a:srgbClr val="00B0F0"/>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Sheet1!$C$41:$J$41</c:f>
              <c:numCache>
                <c:formatCode>General</c:formatCode>
                <c:ptCount val="8"/>
                <c:pt idx="0">
                  <c:v>26</c:v>
                </c:pt>
                <c:pt idx="1">
                  <c:v>44</c:v>
                </c:pt>
                <c:pt idx="2">
                  <c:v>26</c:v>
                </c:pt>
                <c:pt idx="3">
                  <c:v>29</c:v>
                </c:pt>
                <c:pt idx="4">
                  <c:v>14</c:v>
                </c:pt>
                <c:pt idx="5">
                  <c:v>16</c:v>
                </c:pt>
                <c:pt idx="6">
                  <c:v>37</c:v>
                </c:pt>
                <c:pt idx="7">
                  <c:v>37</c:v>
                </c:pt>
              </c:numCache>
            </c:numRef>
          </c:val>
          <c:extLst xmlns:c16r2="http://schemas.microsoft.com/office/drawing/2015/06/chart">
            <c:ext xmlns:c16="http://schemas.microsoft.com/office/drawing/2014/chart" uri="{C3380CC4-5D6E-409C-BE32-E72D297353CC}">
              <c16:uniqueId val="{00000003-6203-4A47-9511-61050B87A41C}"/>
            </c:ext>
          </c:extLst>
        </c:ser>
        <c:ser>
          <c:idx val="4"/>
          <c:order val="4"/>
          <c:tx>
            <c:strRef>
              <c:f>Sheet1!$B$42</c:f>
              <c:strCache>
                <c:ptCount val="1"/>
                <c:pt idx="0">
                  <c:v>Extremely</c:v>
                </c:pt>
              </c:strCache>
            </c:strRef>
          </c:tx>
          <c:spPr>
            <a:solidFill>
              <a:srgbClr val="7030A0"/>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Sheet1!$C$42:$J$42</c:f>
              <c:numCache>
                <c:formatCode>General</c:formatCode>
                <c:ptCount val="8"/>
                <c:pt idx="0">
                  <c:v>14</c:v>
                </c:pt>
                <c:pt idx="1">
                  <c:v>21</c:v>
                </c:pt>
                <c:pt idx="2">
                  <c:v>49</c:v>
                </c:pt>
                <c:pt idx="3">
                  <c:v>47</c:v>
                </c:pt>
                <c:pt idx="4">
                  <c:v>27</c:v>
                </c:pt>
                <c:pt idx="5">
                  <c:v>24</c:v>
                </c:pt>
                <c:pt idx="6">
                  <c:v>16</c:v>
                </c:pt>
                <c:pt idx="7">
                  <c:v>29</c:v>
                </c:pt>
              </c:numCache>
            </c:numRef>
          </c:val>
          <c:extLst xmlns:c16r2="http://schemas.microsoft.com/office/drawing/2015/06/chart">
            <c:ext xmlns:c16="http://schemas.microsoft.com/office/drawing/2014/chart" uri="{C3380CC4-5D6E-409C-BE32-E72D297353CC}">
              <c16:uniqueId val="{00000004-6203-4A47-9511-61050B87A41C}"/>
            </c:ext>
          </c:extLst>
        </c:ser>
        <c:ser>
          <c:idx val="5"/>
          <c:order val="5"/>
          <c:tx>
            <c:strRef>
              <c:f>Sheet1!$B$43</c:f>
              <c:strCache>
                <c:ptCount val="1"/>
                <c:pt idx="0">
                  <c:v>Not sure</c:v>
                </c:pt>
              </c:strCache>
            </c:strRef>
          </c:tx>
          <c:spPr>
            <a:solidFill>
              <a:srgbClr val="92D050"/>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Sheet1!$C$43:$J$43</c:f>
              <c:numCache>
                <c:formatCode>General</c:formatCode>
                <c:ptCount val="8"/>
                <c:pt idx="0">
                  <c:v>3</c:v>
                </c:pt>
                <c:pt idx="1">
                  <c:v>1</c:v>
                </c:pt>
                <c:pt idx="2">
                  <c:v>1</c:v>
                </c:pt>
                <c:pt idx="3">
                  <c:v>3</c:v>
                </c:pt>
                <c:pt idx="4">
                  <c:v>3</c:v>
                </c:pt>
                <c:pt idx="5">
                  <c:v>0</c:v>
                </c:pt>
                <c:pt idx="6">
                  <c:v>0</c:v>
                </c:pt>
                <c:pt idx="7">
                  <c:v>0</c:v>
                </c:pt>
              </c:numCache>
            </c:numRef>
          </c:val>
          <c:extLst xmlns:c16r2="http://schemas.microsoft.com/office/drawing/2015/06/chart">
            <c:ext xmlns:c16="http://schemas.microsoft.com/office/drawing/2014/chart" uri="{C3380CC4-5D6E-409C-BE32-E72D297353CC}">
              <c16:uniqueId val="{00000005-6203-4A47-9511-61050B87A41C}"/>
            </c:ext>
          </c:extLst>
        </c:ser>
        <c:ser>
          <c:idx val="6"/>
          <c:order val="6"/>
          <c:tx>
            <c:strRef>
              <c:f>Sheet1!$B$44</c:f>
              <c:strCache>
                <c:ptCount val="1"/>
                <c:pt idx="0">
                  <c:v>Prefer not to answer</c:v>
                </c:pt>
              </c:strCache>
            </c:strRef>
          </c:tx>
          <c:spPr>
            <a:solidFill>
              <a:schemeClr val="tx1"/>
            </a:solidFill>
          </c:spPr>
          <c:invertIfNegative val="0"/>
          <c:cat>
            <c:strRef>
              <c:f>Sheet1!$C$37:$J$37</c:f>
              <c:strCache>
                <c:ptCount val="8"/>
                <c:pt idx="0">
                  <c:v>Cope with the workload of running EFFORT alongside your other clinical and other duties?</c:v>
                </c:pt>
                <c:pt idx="1">
                  <c:v>Consistently achieve the higher intake of protein (≥2.2gms/kg/day) in patients randomized to the high dose group.</c:v>
                </c:pt>
                <c:pt idx="2">
                  <c:v>Find appropriate patients that are eligible for EFFORT at your site?</c:v>
                </c:pt>
                <c:pt idx="3">
                  <c:v>Obtain Good Clinical Practice (GCP) training?</c:v>
                </c:pt>
                <c:pt idx="4">
                  <c:v>Apply for ethical approval to conduct the EFFORT trial at your site?</c:v>
                </c:pt>
                <c:pt idx="5">
                  <c:v>Apply for institution approvals to conduct the EFFORT trial at your site?</c:v>
                </c:pt>
                <c:pt idx="6">
                  <c:v>Engage local clinical colleagues for support to run the EFFORT trial at your site?</c:v>
                </c:pt>
                <c:pt idx="7">
                  <c:v>Obtain support from Nutrition Manager for support to run the EFFORT trial at your site?</c:v>
                </c:pt>
              </c:strCache>
            </c:strRef>
          </c:cat>
          <c:val>
            <c:numRef>
              <c:f>Sheet1!$C$44:$J$44</c:f>
              <c:numCache>
                <c:formatCode>General</c:formatCode>
                <c:ptCount val="8"/>
                <c:pt idx="0">
                  <c:v>1</c:v>
                </c:pt>
                <c:pt idx="1">
                  <c:v>1</c:v>
                </c:pt>
                <c:pt idx="2">
                  <c:v>1</c:v>
                </c:pt>
                <c:pt idx="3">
                  <c:v>1</c:v>
                </c:pt>
                <c:pt idx="4">
                  <c:v>1</c:v>
                </c:pt>
                <c:pt idx="5">
                  <c:v>1</c:v>
                </c:pt>
                <c:pt idx="6">
                  <c:v>1</c:v>
                </c:pt>
                <c:pt idx="7">
                  <c:v>3</c:v>
                </c:pt>
              </c:numCache>
            </c:numRef>
          </c:val>
          <c:extLst xmlns:c16r2="http://schemas.microsoft.com/office/drawing/2015/06/chart">
            <c:ext xmlns:c16="http://schemas.microsoft.com/office/drawing/2014/chart" uri="{C3380CC4-5D6E-409C-BE32-E72D297353CC}">
              <c16:uniqueId val="{00000006-6203-4A47-9511-61050B87A41C}"/>
            </c:ext>
          </c:extLst>
        </c:ser>
        <c:dLbls>
          <c:showLegendKey val="0"/>
          <c:showVal val="0"/>
          <c:showCatName val="0"/>
          <c:showSerName val="0"/>
          <c:showPercent val="0"/>
          <c:showBubbleSize val="0"/>
        </c:dLbls>
        <c:gapWidth val="150"/>
        <c:overlap val="100"/>
        <c:axId val="77606272"/>
        <c:axId val="77624448"/>
      </c:barChart>
      <c:catAx>
        <c:axId val="77606272"/>
        <c:scaling>
          <c:orientation val="minMax"/>
        </c:scaling>
        <c:delete val="0"/>
        <c:axPos val="l"/>
        <c:numFmt formatCode="General" sourceLinked="0"/>
        <c:majorTickMark val="out"/>
        <c:minorTickMark val="none"/>
        <c:tickLblPos val="nextTo"/>
        <c:crossAx val="77624448"/>
        <c:crosses val="autoZero"/>
        <c:auto val="1"/>
        <c:lblAlgn val="ctr"/>
        <c:lblOffset val="100"/>
        <c:noMultiLvlLbl val="0"/>
      </c:catAx>
      <c:valAx>
        <c:axId val="77624448"/>
        <c:scaling>
          <c:orientation val="minMax"/>
        </c:scaling>
        <c:delete val="0"/>
        <c:axPos val="b"/>
        <c:majorGridlines/>
        <c:numFmt formatCode="0%" sourceLinked="1"/>
        <c:majorTickMark val="out"/>
        <c:minorTickMark val="none"/>
        <c:tickLblPos val="nextTo"/>
        <c:crossAx val="77606272"/>
        <c:crosses val="autoZero"/>
        <c:crossBetween val="between"/>
      </c:valAx>
    </c:plotArea>
    <c:legend>
      <c:legendPos val="r"/>
      <c:layout>
        <c:manualLayout>
          <c:xMode val="edge"/>
          <c:yMode val="edge"/>
          <c:x val="1.6841954789708988E-2"/>
          <c:y val="0.90726502279465493"/>
          <c:w val="0.97124035049908863"/>
          <c:h val="9.2734977205344946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n-US" sz="3600"/>
              <a:t>Patient Enrollment</a:t>
            </a:r>
          </a:p>
        </c:rich>
      </c:tx>
      <c:layout>
        <c:manualLayout>
          <c:xMode val="edge"/>
          <c:yMode val="edge"/>
          <c:x val="0.35384739664402637"/>
          <c:y val="6.7436218346793144E-3"/>
        </c:manualLayout>
      </c:layout>
      <c:overlay val="0"/>
    </c:title>
    <c:autoTitleDeleted val="0"/>
    <c:plotArea>
      <c:layout>
        <c:manualLayout>
          <c:layoutTarget val="inner"/>
          <c:xMode val="edge"/>
          <c:yMode val="edge"/>
          <c:x val="0.11997462817147857"/>
          <c:y val="0.15893317867844423"/>
          <c:w val="0.86142060367454065"/>
          <c:h val="0.5580446560877198"/>
        </c:manualLayout>
      </c:layout>
      <c:lineChart>
        <c:grouping val="standard"/>
        <c:varyColors val="0"/>
        <c:ser>
          <c:idx val="0"/>
          <c:order val="0"/>
          <c:tx>
            <c:strRef>
              <c:f>'patient enrollment'!$C$4</c:f>
              <c:strCache>
                <c:ptCount val="1"/>
                <c:pt idx="0">
                  <c:v>Monthly</c:v>
                </c:pt>
              </c:strCache>
            </c:strRef>
          </c:tx>
          <c:spPr>
            <a:ln w="60325" cmpd="sng"/>
          </c:spPr>
          <c:marker>
            <c:symbol val="none"/>
          </c:marker>
          <c:cat>
            <c:numRef>
              <c:f>'patient enrollment'!$B$5:$B$22</c:f>
              <c:numCache>
                <c:formatCode>mmm\-yy</c:formatCode>
                <c:ptCount val="18"/>
                <c:pt idx="0">
                  <c:v>43040</c:v>
                </c:pt>
                <c:pt idx="1">
                  <c:v>43070</c:v>
                </c:pt>
                <c:pt idx="2">
                  <c:v>43101</c:v>
                </c:pt>
                <c:pt idx="3">
                  <c:v>43132</c:v>
                </c:pt>
                <c:pt idx="4">
                  <c:v>43160</c:v>
                </c:pt>
                <c:pt idx="5">
                  <c:v>43191</c:v>
                </c:pt>
                <c:pt idx="6">
                  <c:v>43221</c:v>
                </c:pt>
                <c:pt idx="7">
                  <c:v>43252</c:v>
                </c:pt>
                <c:pt idx="8">
                  <c:v>43282</c:v>
                </c:pt>
                <c:pt idx="9">
                  <c:v>43313</c:v>
                </c:pt>
                <c:pt idx="10">
                  <c:v>43344</c:v>
                </c:pt>
                <c:pt idx="11">
                  <c:v>43374</c:v>
                </c:pt>
                <c:pt idx="12">
                  <c:v>43405</c:v>
                </c:pt>
                <c:pt idx="13">
                  <c:v>43435</c:v>
                </c:pt>
                <c:pt idx="14">
                  <c:v>43466</c:v>
                </c:pt>
                <c:pt idx="15">
                  <c:v>43497</c:v>
                </c:pt>
                <c:pt idx="16">
                  <c:v>43525</c:v>
                </c:pt>
                <c:pt idx="17">
                  <c:v>43556</c:v>
                </c:pt>
              </c:numCache>
            </c:numRef>
          </c:cat>
          <c:val>
            <c:numRef>
              <c:f>'patient enrollment'!$C$5:$C$22</c:f>
              <c:numCache>
                <c:formatCode>General</c:formatCode>
                <c:ptCount val="18"/>
                <c:pt idx="0">
                  <c:v>0</c:v>
                </c:pt>
                <c:pt idx="1">
                  <c:v>0</c:v>
                </c:pt>
                <c:pt idx="2">
                  <c:v>2</c:v>
                </c:pt>
                <c:pt idx="3">
                  <c:v>2</c:v>
                </c:pt>
                <c:pt idx="4">
                  <c:v>5</c:v>
                </c:pt>
                <c:pt idx="5">
                  <c:v>5</c:v>
                </c:pt>
                <c:pt idx="6">
                  <c:v>4</c:v>
                </c:pt>
                <c:pt idx="7">
                  <c:v>6</c:v>
                </c:pt>
                <c:pt idx="8">
                  <c:v>9</c:v>
                </c:pt>
                <c:pt idx="9">
                  <c:v>23</c:v>
                </c:pt>
                <c:pt idx="10">
                  <c:v>11</c:v>
                </c:pt>
                <c:pt idx="11">
                  <c:v>20</c:v>
                </c:pt>
                <c:pt idx="12">
                  <c:v>26</c:v>
                </c:pt>
                <c:pt idx="13">
                  <c:v>29</c:v>
                </c:pt>
                <c:pt idx="14">
                  <c:v>36</c:v>
                </c:pt>
                <c:pt idx="15">
                  <c:v>15</c:v>
                </c:pt>
                <c:pt idx="16">
                  <c:v>28</c:v>
                </c:pt>
                <c:pt idx="17">
                  <c:v>14</c:v>
                </c:pt>
              </c:numCache>
            </c:numRef>
          </c:val>
          <c:smooth val="0"/>
        </c:ser>
        <c:ser>
          <c:idx val="1"/>
          <c:order val="1"/>
          <c:tx>
            <c:strRef>
              <c:f>'patient enrollment'!$D$4</c:f>
              <c:strCache>
                <c:ptCount val="1"/>
                <c:pt idx="0">
                  <c:v>Cumulative</c:v>
                </c:pt>
              </c:strCache>
            </c:strRef>
          </c:tx>
          <c:spPr>
            <a:ln w="76200"/>
          </c:spPr>
          <c:marker>
            <c:symbol val="none"/>
          </c:marker>
          <c:cat>
            <c:numRef>
              <c:f>'patient enrollment'!$B$5:$B$22</c:f>
              <c:numCache>
                <c:formatCode>mmm\-yy</c:formatCode>
                <c:ptCount val="18"/>
                <c:pt idx="0">
                  <c:v>43040</c:v>
                </c:pt>
                <c:pt idx="1">
                  <c:v>43070</c:v>
                </c:pt>
                <c:pt idx="2">
                  <c:v>43101</c:v>
                </c:pt>
                <c:pt idx="3">
                  <c:v>43132</c:v>
                </c:pt>
                <c:pt idx="4">
                  <c:v>43160</c:v>
                </c:pt>
                <c:pt idx="5">
                  <c:v>43191</c:v>
                </c:pt>
                <c:pt idx="6">
                  <c:v>43221</c:v>
                </c:pt>
                <c:pt idx="7">
                  <c:v>43252</c:v>
                </c:pt>
                <c:pt idx="8">
                  <c:v>43282</c:v>
                </c:pt>
                <c:pt idx="9">
                  <c:v>43313</c:v>
                </c:pt>
                <c:pt idx="10">
                  <c:v>43344</c:v>
                </c:pt>
                <c:pt idx="11">
                  <c:v>43374</c:v>
                </c:pt>
                <c:pt idx="12">
                  <c:v>43405</c:v>
                </c:pt>
                <c:pt idx="13">
                  <c:v>43435</c:v>
                </c:pt>
                <c:pt idx="14">
                  <c:v>43466</c:v>
                </c:pt>
                <c:pt idx="15">
                  <c:v>43497</c:v>
                </c:pt>
                <c:pt idx="16">
                  <c:v>43525</c:v>
                </c:pt>
                <c:pt idx="17">
                  <c:v>43556</c:v>
                </c:pt>
              </c:numCache>
            </c:numRef>
          </c:cat>
          <c:val>
            <c:numRef>
              <c:f>'patient enrollment'!$D$5:$D$22</c:f>
              <c:numCache>
                <c:formatCode>General</c:formatCode>
                <c:ptCount val="18"/>
                <c:pt idx="0">
                  <c:v>0</c:v>
                </c:pt>
                <c:pt idx="1">
                  <c:v>0</c:v>
                </c:pt>
                <c:pt idx="2">
                  <c:v>2</c:v>
                </c:pt>
                <c:pt idx="3">
                  <c:v>4</c:v>
                </c:pt>
                <c:pt idx="4">
                  <c:v>9</c:v>
                </c:pt>
                <c:pt idx="5">
                  <c:v>14</c:v>
                </c:pt>
                <c:pt idx="6">
                  <c:v>18</c:v>
                </c:pt>
                <c:pt idx="7">
                  <c:v>24</c:v>
                </c:pt>
                <c:pt idx="8">
                  <c:v>33</c:v>
                </c:pt>
                <c:pt idx="9">
                  <c:v>56</c:v>
                </c:pt>
                <c:pt idx="10">
                  <c:v>67</c:v>
                </c:pt>
                <c:pt idx="11">
                  <c:v>87</c:v>
                </c:pt>
                <c:pt idx="12">
                  <c:v>113</c:v>
                </c:pt>
                <c:pt idx="13">
                  <c:v>142</c:v>
                </c:pt>
                <c:pt idx="14">
                  <c:v>178</c:v>
                </c:pt>
                <c:pt idx="15">
                  <c:v>193</c:v>
                </c:pt>
                <c:pt idx="16">
                  <c:v>221</c:v>
                </c:pt>
                <c:pt idx="17">
                  <c:v>235</c:v>
                </c:pt>
              </c:numCache>
            </c:numRef>
          </c:val>
          <c:smooth val="0"/>
        </c:ser>
        <c:dLbls>
          <c:showLegendKey val="0"/>
          <c:showVal val="0"/>
          <c:showCatName val="0"/>
          <c:showSerName val="0"/>
          <c:showPercent val="0"/>
          <c:showBubbleSize val="0"/>
        </c:dLbls>
        <c:marker val="1"/>
        <c:smooth val="0"/>
        <c:axId val="125829888"/>
        <c:axId val="125831424"/>
      </c:lineChart>
      <c:dateAx>
        <c:axId val="125829888"/>
        <c:scaling>
          <c:orientation val="minMax"/>
        </c:scaling>
        <c:delete val="0"/>
        <c:axPos val="b"/>
        <c:numFmt formatCode="mmm\-yy" sourceLinked="1"/>
        <c:majorTickMark val="none"/>
        <c:minorTickMark val="none"/>
        <c:tickLblPos val="nextTo"/>
        <c:txPr>
          <a:bodyPr rot="-2700000" vert="horz"/>
          <a:lstStyle/>
          <a:p>
            <a:pPr>
              <a:defRPr sz="2000"/>
            </a:pPr>
            <a:endParaRPr lang="en-US"/>
          </a:p>
        </c:txPr>
        <c:crossAx val="125831424"/>
        <c:crosses val="autoZero"/>
        <c:auto val="1"/>
        <c:lblOffset val="100"/>
        <c:baseTimeUnit val="months"/>
      </c:dateAx>
      <c:valAx>
        <c:axId val="125831424"/>
        <c:scaling>
          <c:orientation val="minMax"/>
        </c:scaling>
        <c:delete val="0"/>
        <c:axPos val="l"/>
        <c:majorGridlines/>
        <c:title>
          <c:tx>
            <c:rich>
              <a:bodyPr/>
              <a:lstStyle/>
              <a:p>
                <a:pPr>
                  <a:defRPr sz="2400"/>
                </a:pPr>
                <a:r>
                  <a:rPr lang="en-US" sz="2400"/>
                  <a:t># randomized pts</a:t>
                </a:r>
              </a:p>
            </c:rich>
          </c:tx>
          <c:layout>
            <c:manualLayout>
              <c:xMode val="edge"/>
              <c:yMode val="edge"/>
              <c:x val="2.7777777777777779E-3"/>
              <c:y val="0.29398377610730669"/>
            </c:manualLayout>
          </c:layout>
          <c:overlay val="0"/>
        </c:title>
        <c:numFmt formatCode="General" sourceLinked="1"/>
        <c:majorTickMark val="none"/>
        <c:minorTickMark val="none"/>
        <c:tickLblPos val="nextTo"/>
        <c:txPr>
          <a:bodyPr/>
          <a:lstStyle/>
          <a:p>
            <a:pPr>
              <a:defRPr sz="1800"/>
            </a:pPr>
            <a:endParaRPr lang="en-US"/>
          </a:p>
        </c:txPr>
        <c:crossAx val="125829888"/>
        <c:crosses val="autoZero"/>
        <c:crossBetween val="between"/>
      </c:valAx>
    </c:plotArea>
    <c:legend>
      <c:legendPos val="r"/>
      <c:layout>
        <c:manualLayout>
          <c:xMode val="edge"/>
          <c:yMode val="edge"/>
          <c:x val="0.22208267716535432"/>
          <c:y val="0.93590030707917882"/>
          <c:w val="0.60569510061242349"/>
          <c:h val="6.1060724349966164E-2"/>
        </c:manualLayout>
      </c:layout>
      <c:overlay val="0"/>
      <c:txPr>
        <a:bodyPr/>
        <a:lstStyle/>
        <a:p>
          <a:pPr>
            <a:defRPr sz="2800" b="1"/>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D36D-A845-A730-A83AD77CB295}"/>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D36D-A845-A730-A83AD77CB295}"/>
              </c:ext>
            </c:extLst>
          </c:dPt>
          <c:dPt>
            <c:idx val="2"/>
            <c:invertIfNegative val="0"/>
            <c:bubble3D val="0"/>
            <c:spPr>
              <a:solidFill>
                <a:srgbClr val="FFC000"/>
              </a:solidFill>
            </c:spPr>
            <c:extLst xmlns:c16r2="http://schemas.microsoft.com/office/drawing/2015/06/chart">
              <c:ext xmlns:c16="http://schemas.microsoft.com/office/drawing/2014/chart" uri="{C3380CC4-5D6E-409C-BE32-E72D297353CC}">
                <c16:uniqueId val="{00000005-D36D-A845-A730-A83AD77CB295}"/>
              </c:ext>
            </c:extLst>
          </c:dPt>
          <c:cat>
            <c:strRef>
              <c:f>'EFFORT_EFFORT_site_perf_2019-03'!$S$5:$S$8</c:f>
              <c:strCache>
                <c:ptCount val="4"/>
                <c:pt idx="0">
                  <c:v>Total Screened</c:v>
                </c:pt>
                <c:pt idx="1">
                  <c:v># Not Eligible</c:v>
                </c:pt>
                <c:pt idx="2">
                  <c:v>Eligible but not Randomized</c:v>
                </c:pt>
                <c:pt idx="3">
                  <c:v>Randomized</c:v>
                </c:pt>
              </c:strCache>
            </c:strRef>
          </c:cat>
          <c:val>
            <c:numRef>
              <c:f>'EFFORT_EFFORT_site_perf_2019-03'!$T$5:$T$8</c:f>
              <c:numCache>
                <c:formatCode>General</c:formatCode>
                <c:ptCount val="4"/>
                <c:pt idx="0">
                  <c:v>570</c:v>
                </c:pt>
                <c:pt idx="1">
                  <c:v>280</c:v>
                </c:pt>
                <c:pt idx="2">
                  <c:v>79</c:v>
                </c:pt>
                <c:pt idx="3">
                  <c:v>193</c:v>
                </c:pt>
              </c:numCache>
            </c:numRef>
          </c:val>
          <c:extLst xmlns:c16r2="http://schemas.microsoft.com/office/drawing/2015/06/chart">
            <c:ext xmlns:c16="http://schemas.microsoft.com/office/drawing/2014/chart" uri="{C3380CC4-5D6E-409C-BE32-E72D297353CC}">
              <c16:uniqueId val="{00000006-D36D-A845-A730-A83AD77CB295}"/>
            </c:ext>
          </c:extLst>
        </c:ser>
        <c:dLbls>
          <c:showLegendKey val="0"/>
          <c:showVal val="0"/>
          <c:showCatName val="0"/>
          <c:showSerName val="0"/>
          <c:showPercent val="0"/>
          <c:showBubbleSize val="0"/>
        </c:dLbls>
        <c:gapWidth val="150"/>
        <c:overlap val="100"/>
        <c:axId val="125960576"/>
        <c:axId val="125962112"/>
      </c:barChart>
      <c:catAx>
        <c:axId val="125960576"/>
        <c:scaling>
          <c:orientation val="minMax"/>
        </c:scaling>
        <c:delete val="0"/>
        <c:axPos val="l"/>
        <c:numFmt formatCode="General" sourceLinked="0"/>
        <c:majorTickMark val="out"/>
        <c:minorTickMark val="none"/>
        <c:tickLblPos val="nextTo"/>
        <c:txPr>
          <a:bodyPr/>
          <a:lstStyle/>
          <a:p>
            <a:pPr>
              <a:defRPr sz="2800"/>
            </a:pPr>
            <a:endParaRPr lang="en-US"/>
          </a:p>
        </c:txPr>
        <c:crossAx val="125962112"/>
        <c:crosses val="autoZero"/>
        <c:auto val="1"/>
        <c:lblAlgn val="ctr"/>
        <c:lblOffset val="100"/>
        <c:noMultiLvlLbl val="0"/>
      </c:catAx>
      <c:valAx>
        <c:axId val="125962112"/>
        <c:scaling>
          <c:orientation val="minMax"/>
        </c:scaling>
        <c:delete val="0"/>
        <c:axPos val="b"/>
        <c:majorGridlines/>
        <c:numFmt formatCode="General" sourceLinked="1"/>
        <c:majorTickMark val="out"/>
        <c:minorTickMark val="none"/>
        <c:tickLblPos val="nextTo"/>
        <c:crossAx val="125960576"/>
        <c:crosses val="autoZero"/>
        <c:crossBetween val="between"/>
      </c:valAx>
    </c:plotArea>
    <c:plotVisOnly val="1"/>
    <c:dispBlanksAs val="gap"/>
    <c:showDLblsOverMax val="0"/>
  </c:chart>
  <c:txPr>
    <a:bodyPr/>
    <a:lstStyle/>
    <a:p>
      <a:pPr>
        <a:defRPr sz="22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4000"/>
            </a:pPr>
            <a:r>
              <a:rPr lang="en-CA" sz="4000"/>
              <a:t>Exclusion Reasons</a:t>
            </a:r>
          </a:p>
        </c:rich>
      </c:tx>
      <c:layout/>
      <c:overlay val="1"/>
    </c:title>
    <c:autoTitleDeleted val="0"/>
    <c:plotArea>
      <c:layout>
        <c:manualLayout>
          <c:layoutTarget val="inner"/>
          <c:xMode val="edge"/>
          <c:yMode val="edge"/>
          <c:x val="8.9461608463600684E-2"/>
          <c:y val="0.14793772484040835"/>
          <c:w val="0.89090429961315076"/>
          <c:h val="0.4542457258205973"/>
        </c:manualLayout>
      </c:layout>
      <c:barChart>
        <c:barDir val="col"/>
        <c:grouping val="clustered"/>
        <c:varyColors val="0"/>
        <c:ser>
          <c:idx val="0"/>
          <c:order val="0"/>
          <c:invertIfNegative val="0"/>
          <c:cat>
            <c:strRef>
              <c:f>'final-exclusion'!$B$47:$B$51</c:f>
              <c:strCache>
                <c:ptCount val="5"/>
                <c:pt idx="0">
                  <c:v>Required high/low protein</c:v>
                </c:pt>
                <c:pt idx="1">
                  <c:v>&gt;96 hrs MV</c:v>
                </c:pt>
                <c:pt idx="2">
                  <c:v>Expected death/ withdrawal</c:v>
                </c:pt>
                <c:pt idx="3">
                  <c:v>Other, please specify:</c:v>
                </c:pt>
                <c:pt idx="4">
                  <c:v>Pregnant</c:v>
                </c:pt>
              </c:strCache>
            </c:strRef>
          </c:cat>
          <c:val>
            <c:numRef>
              <c:f>'final-exclusion'!$C$47:$C$51</c:f>
              <c:numCache>
                <c:formatCode>General</c:formatCode>
                <c:ptCount val="5"/>
                <c:pt idx="0">
                  <c:v>120</c:v>
                </c:pt>
                <c:pt idx="1">
                  <c:v>101</c:v>
                </c:pt>
                <c:pt idx="2">
                  <c:v>68</c:v>
                </c:pt>
                <c:pt idx="3">
                  <c:v>30</c:v>
                </c:pt>
                <c:pt idx="4">
                  <c:v>3</c:v>
                </c:pt>
              </c:numCache>
            </c:numRef>
          </c:val>
          <c:extLst xmlns:c16r2="http://schemas.microsoft.com/office/drawing/2015/06/chart">
            <c:ext xmlns:c16="http://schemas.microsoft.com/office/drawing/2014/chart" uri="{C3380CC4-5D6E-409C-BE32-E72D297353CC}">
              <c16:uniqueId val="{00000000-EC73-A94B-BA93-963053364E56}"/>
            </c:ext>
          </c:extLst>
        </c:ser>
        <c:dLbls>
          <c:showLegendKey val="0"/>
          <c:showVal val="0"/>
          <c:showCatName val="0"/>
          <c:showSerName val="0"/>
          <c:showPercent val="0"/>
          <c:showBubbleSize val="0"/>
        </c:dLbls>
        <c:gapWidth val="150"/>
        <c:axId val="126020608"/>
        <c:axId val="126022400"/>
      </c:barChart>
      <c:catAx>
        <c:axId val="126020608"/>
        <c:scaling>
          <c:orientation val="minMax"/>
        </c:scaling>
        <c:delete val="0"/>
        <c:axPos val="b"/>
        <c:numFmt formatCode="General" sourceLinked="0"/>
        <c:majorTickMark val="out"/>
        <c:minorTickMark val="none"/>
        <c:tickLblPos val="nextTo"/>
        <c:txPr>
          <a:bodyPr rot="-2700000" vert="horz"/>
          <a:lstStyle/>
          <a:p>
            <a:pPr>
              <a:defRPr sz="2000" b="0"/>
            </a:pPr>
            <a:endParaRPr lang="en-US"/>
          </a:p>
        </c:txPr>
        <c:crossAx val="126022400"/>
        <c:crosses val="autoZero"/>
        <c:auto val="1"/>
        <c:lblAlgn val="ctr"/>
        <c:lblOffset val="100"/>
        <c:noMultiLvlLbl val="0"/>
      </c:catAx>
      <c:valAx>
        <c:axId val="126022400"/>
        <c:scaling>
          <c:orientation val="minMax"/>
        </c:scaling>
        <c:delete val="0"/>
        <c:axPos val="l"/>
        <c:majorGridlines/>
        <c:title>
          <c:tx>
            <c:rich>
              <a:bodyPr rot="-5400000" vert="horz"/>
              <a:lstStyle/>
              <a:p>
                <a:pPr>
                  <a:defRPr sz="2800"/>
                </a:pPr>
                <a:r>
                  <a:rPr lang="en-CA" sz="2800" dirty="0"/>
                  <a:t># </a:t>
                </a:r>
                <a:r>
                  <a:rPr lang="en-CA" sz="2800" b="1" i="0" u="none" strike="noStrike" baseline="0" dirty="0">
                    <a:effectLst/>
                  </a:rPr>
                  <a:t>Reasons for Exclusion</a:t>
                </a:r>
                <a:r>
                  <a:rPr lang="en-CA" sz="2800" b="1" i="0" u="none" strike="noStrike" baseline="0" dirty="0"/>
                  <a:t/>
                </a:r>
                <a:br>
                  <a:rPr lang="en-CA" sz="2800" b="1" i="0" u="none" strike="noStrike" baseline="0" dirty="0"/>
                </a:br>
                <a:r>
                  <a:rPr lang="en-CA" sz="2800" dirty="0"/>
                  <a:t> </a:t>
                </a:r>
              </a:p>
            </c:rich>
          </c:tx>
          <c:layout>
            <c:manualLayout>
              <c:xMode val="edge"/>
              <c:yMode val="edge"/>
              <c:x val="0"/>
              <c:y val="0.16087743930976944"/>
            </c:manualLayout>
          </c:layout>
          <c:overlay val="0"/>
        </c:title>
        <c:numFmt formatCode="General" sourceLinked="1"/>
        <c:majorTickMark val="out"/>
        <c:minorTickMark val="none"/>
        <c:tickLblPos val="nextTo"/>
        <c:txPr>
          <a:bodyPr/>
          <a:lstStyle/>
          <a:p>
            <a:pPr>
              <a:defRPr sz="1800"/>
            </a:pPr>
            <a:endParaRPr lang="en-US"/>
          </a:p>
        </c:txPr>
        <c:crossAx val="126020608"/>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0.01767</cdr:x>
      <cdr:y>0.34503</cdr:y>
    </cdr:from>
    <cdr:to>
      <cdr:x>0.42152</cdr:x>
      <cdr:y>0.44909</cdr:y>
    </cdr:to>
    <cdr:sp macro="" textlink="">
      <cdr:nvSpPr>
        <cdr:cNvPr id="2" name="Rectangle 1"/>
        <cdr:cNvSpPr/>
      </cdr:nvSpPr>
      <cdr:spPr>
        <a:xfrm xmlns:a="http://schemas.openxmlformats.org/drawingml/2006/main">
          <a:off x="224219" y="2709917"/>
          <a:ext cx="5123793" cy="817267"/>
        </a:xfrm>
        <a:prstGeom xmlns:a="http://schemas.openxmlformats.org/drawingml/2006/main" prst="rect">
          <a:avLst/>
        </a:prstGeom>
        <a:noFill xmlns:a="http://schemas.openxmlformats.org/drawingml/2006/main"/>
        <a:ln xmlns:a="http://schemas.openxmlformats.org/drawingml/2006/main" w="38100" cap="flat">
          <a:solidFill>
            <a:srgbClr val="FF0000"/>
          </a:solid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fromWordArt="0" anchor="ctr" anchorCtr="0" forceAA="0" compatLnSpc="1">
          <a:prstTxWarp prst="textNoShape">
            <a:avLst/>
          </a:prstTxWarp>
          <a:spAutoFit/>
        </a:bodyPr>
        <a:lstStyle xmlns:a="http://schemas.openxmlformats.org/drawingml/2006/main">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a:lstStyle>
        <a:p xmlns:a="http://schemas.openxmlformats.org/drawingml/2006/main">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solidFill>
                <a:srgbClr val="FF0000"/>
              </a:solidFill>
            </a:ln>
            <a:solidFill>
              <a:srgbClr val="FFFFFF"/>
            </a:solidFill>
            <a:effectLst/>
            <a:uFillTx/>
            <a:latin typeface="+mn-lt"/>
            <a:ea typeface="+mn-ea"/>
            <a:cs typeface="+mn-cs"/>
            <a:sym typeface="Gill Sans Ligh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4977970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4627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Jen/Alfonso, update end of </a:t>
            </a:r>
            <a:r>
              <a:rPr lang="en-CA" dirty="0" err="1"/>
              <a:t>april</a:t>
            </a:r>
            <a:endParaRPr lang="en-CA" dirty="0"/>
          </a:p>
        </p:txBody>
      </p:sp>
    </p:spTree>
    <p:extLst>
      <p:ext uri="{BB962C8B-B14F-4D97-AF65-F5344CB8AC3E}">
        <p14:creationId xmlns:p14="http://schemas.microsoft.com/office/powerpoint/2010/main" val="76061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dirty="0"/>
              <a:t>Jen/Alfonso, update end of </a:t>
            </a:r>
            <a:r>
              <a:rPr lang="en-CA" dirty="0" err="1"/>
              <a:t>april</a:t>
            </a:r>
            <a:endParaRPr lang="en-CA" dirty="0"/>
          </a:p>
          <a:p>
            <a:endParaRPr lang="en-US" dirty="0"/>
          </a:p>
        </p:txBody>
      </p:sp>
    </p:spTree>
    <p:extLst>
      <p:ext uri="{BB962C8B-B14F-4D97-AF65-F5344CB8AC3E}">
        <p14:creationId xmlns:p14="http://schemas.microsoft.com/office/powerpoint/2010/main" val="420621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Danni, in your slide #10, please explain the consent situation</a:t>
            </a:r>
          </a:p>
        </p:txBody>
      </p:sp>
    </p:spTree>
    <p:extLst>
      <p:ext uri="{BB962C8B-B14F-4D97-AF65-F5344CB8AC3E}">
        <p14:creationId xmlns:p14="http://schemas.microsoft.com/office/powerpoint/2010/main" val="399134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46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49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self: Major barrier is the unacceptability of 1.2- need to hammer home equipoise (negative studies), what else?</a:t>
            </a:r>
          </a:p>
        </p:txBody>
      </p:sp>
    </p:spTree>
    <p:extLst>
      <p:ext uri="{BB962C8B-B14F-4D97-AF65-F5344CB8AC3E}">
        <p14:creationId xmlns:p14="http://schemas.microsoft.com/office/powerpoint/2010/main" val="241138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to self: engaging and apply and workload major issues (will say more about work load later)</a:t>
            </a:r>
          </a:p>
        </p:txBody>
      </p:sp>
    </p:spTree>
    <p:extLst>
      <p:ext uri="{BB962C8B-B14F-4D97-AF65-F5344CB8AC3E}">
        <p14:creationId xmlns:p14="http://schemas.microsoft.com/office/powerpoint/2010/main" val="199356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6138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85787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dirty="0"/>
              <a:t>Jen/Alfonso, update end of </a:t>
            </a:r>
            <a:r>
              <a:rPr lang="en-CA" dirty="0" err="1"/>
              <a:t>april</a:t>
            </a:r>
            <a:endParaRPr lang="en-CA" dirty="0"/>
          </a:p>
          <a:p>
            <a:endParaRPr lang="en-US" dirty="0"/>
          </a:p>
        </p:txBody>
      </p:sp>
    </p:spTree>
    <p:extLst>
      <p:ext uri="{BB962C8B-B14F-4D97-AF65-F5344CB8AC3E}">
        <p14:creationId xmlns:p14="http://schemas.microsoft.com/office/powerpoint/2010/main" val="3187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CA" baseline="0" dirty="0"/>
          </a:p>
          <a:p>
            <a:endParaRPr lang="en-CA" baseline="0" dirty="0"/>
          </a:p>
          <a:p>
            <a:endParaRPr lang="en-CA" dirty="0"/>
          </a:p>
        </p:txBody>
      </p:sp>
    </p:spTree>
    <p:extLst>
      <p:ext uri="{BB962C8B-B14F-4D97-AF65-F5344CB8AC3E}">
        <p14:creationId xmlns:p14="http://schemas.microsoft.com/office/powerpoint/2010/main" val="397220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dirty="0"/>
              <a:t>Jen/Alfonso, update end of </a:t>
            </a:r>
            <a:r>
              <a:rPr lang="en-CA" dirty="0" err="1"/>
              <a:t>april</a:t>
            </a:r>
            <a:endParaRPr lang="en-CA" dirty="0"/>
          </a:p>
          <a:p>
            <a:endParaRPr lang="en-US" dirty="0"/>
          </a:p>
        </p:txBody>
      </p:sp>
    </p:spTree>
    <p:extLst>
      <p:ext uri="{BB962C8B-B14F-4D97-AF65-F5344CB8AC3E}">
        <p14:creationId xmlns:p14="http://schemas.microsoft.com/office/powerpoint/2010/main" val="158186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dirty="0"/>
              <a:t>Jen/Alfonso, update end of </a:t>
            </a:r>
            <a:r>
              <a:rPr lang="en-CA" dirty="0" err="1"/>
              <a:t>april</a:t>
            </a:r>
            <a:endParaRPr lang="en-CA" dirty="0"/>
          </a:p>
          <a:p>
            <a:endParaRPr lang="en-US" dirty="0"/>
          </a:p>
        </p:txBody>
      </p:sp>
    </p:spTree>
    <p:extLst>
      <p:ext uri="{BB962C8B-B14F-4D97-AF65-F5344CB8AC3E}">
        <p14:creationId xmlns:p14="http://schemas.microsoft.com/office/powerpoint/2010/main" val="9550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dirty="0"/>
              <a:t>Jen/Alfonso, update end of </a:t>
            </a:r>
            <a:r>
              <a:rPr lang="en-CA" dirty="0" err="1"/>
              <a:t>april</a:t>
            </a:r>
            <a:endParaRPr lang="en-CA" dirty="0"/>
          </a:p>
          <a:p>
            <a:r>
              <a:rPr lang="en-US" dirty="0"/>
              <a:t>Note to self: Explore issues with high BMI and surgical patients</a:t>
            </a:r>
          </a:p>
        </p:txBody>
      </p:sp>
    </p:spTree>
    <p:extLst>
      <p:ext uri="{BB962C8B-B14F-4D97-AF65-F5344CB8AC3E}">
        <p14:creationId xmlns:p14="http://schemas.microsoft.com/office/powerpoint/2010/main" val="244104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735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0600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57518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4787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a:endParaRPr lang="en-CA" dirty="0"/>
          </a:p>
        </p:txBody>
      </p:sp>
    </p:spTree>
    <p:extLst>
      <p:ext uri="{BB962C8B-B14F-4D97-AF65-F5344CB8AC3E}">
        <p14:creationId xmlns:p14="http://schemas.microsoft.com/office/powerpoint/2010/main" val="428225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5600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65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a:spLocks noGrp="1" noRot="1" noChangeAspect="1"/>
          </p:cNvSpPr>
          <p:nvPr>
            <p:ph type="sldImg"/>
          </p:nvPr>
        </p:nvSpPr>
        <p:spPr>
          <a:prstGeom prst="rect">
            <a:avLst/>
          </a:prstGeom>
        </p:spPr>
        <p:txBody>
          <a:bodyPr/>
          <a:lstStyle/>
          <a:p>
            <a:pPr lvl="0"/>
            <a:endParaRPr/>
          </a:p>
        </p:txBody>
      </p:sp>
      <p:sp>
        <p:nvSpPr>
          <p:cNvPr id="685" name="Shape 685"/>
          <p:cNvSpPr>
            <a:spLocks noGrp="1"/>
          </p:cNvSpPr>
          <p:nvPr>
            <p:ph type="body" sz="quarter" idx="1"/>
          </p:nvPr>
        </p:nvSpPr>
        <p:spPr>
          <a:prstGeom prst="rect">
            <a:avLst/>
          </a:prstGeom>
        </p:spPr>
        <p:txBody>
          <a:bodyPr/>
          <a:lstStyle>
            <a:lvl1pPr>
              <a:lnSpc>
                <a:spcPct val="117999"/>
              </a:lnSpc>
            </a:lvl1pPr>
          </a:lstStyle>
          <a:p>
            <a:pPr lvl="0">
              <a:defRPr sz="1800"/>
            </a:pPr>
            <a:endParaRPr sz="2200" dirty="0"/>
          </a:p>
        </p:txBody>
      </p:sp>
    </p:spTree>
    <p:extLst>
      <p:ext uri="{BB962C8B-B14F-4D97-AF65-F5344CB8AC3E}">
        <p14:creationId xmlns:p14="http://schemas.microsoft.com/office/powerpoint/2010/main" val="778827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368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to self: Take the long view, 30 patients over 3 years</a:t>
            </a:r>
          </a:p>
        </p:txBody>
      </p:sp>
    </p:spTree>
    <p:extLst>
      <p:ext uri="{BB962C8B-B14F-4D97-AF65-F5344CB8AC3E}">
        <p14:creationId xmlns:p14="http://schemas.microsoft.com/office/powerpoint/2010/main" val="4225360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33659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6370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159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8400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0886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Tree>
    <p:extLst>
      <p:ext uri="{BB962C8B-B14F-4D97-AF65-F5344CB8AC3E}">
        <p14:creationId xmlns:p14="http://schemas.microsoft.com/office/powerpoint/2010/main" val="3539105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46424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60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70491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self: Have grant present- waiting for this slides. Will swap out this slide for his slides</a:t>
            </a:r>
          </a:p>
          <a:p>
            <a:r>
              <a:rPr lang="en-US" dirty="0"/>
              <a:t>Charlene to work with aspen to Promote companies and their products</a:t>
            </a:r>
          </a:p>
        </p:txBody>
      </p:sp>
    </p:spTree>
    <p:extLst>
      <p:ext uri="{BB962C8B-B14F-4D97-AF65-F5344CB8AC3E}">
        <p14:creationId xmlns:p14="http://schemas.microsoft.com/office/powerpoint/2010/main" val="2908328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3490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3490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70933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941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8746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476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97831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64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976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303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563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5791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9252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355600" y="2044700"/>
            <a:ext cx="12293600" cy="3238500"/>
          </a:xfrm>
          <a:prstGeom prst="rect">
            <a:avLst/>
          </a:prstGeom>
        </p:spPr>
        <p:txBody>
          <a:bodyPr anchor="b"/>
          <a:lstStyle/>
          <a:p>
            <a:pPr lvl="0">
              <a:defRPr sz="1800" cap="none">
                <a:solidFill>
                  <a:srgbClr val="000000"/>
                </a:solidFill>
              </a:defRPr>
            </a:pPr>
            <a:r>
              <a:rPr sz="7200" cap="all">
                <a:solidFill>
                  <a:srgbClr val="535353"/>
                </a:solidFill>
              </a:rPr>
              <a:t>Title Text</a:t>
            </a:r>
          </a:p>
        </p:txBody>
      </p:sp>
      <p:sp>
        <p:nvSpPr>
          <p:cNvPr id="6" name="Shape 6"/>
          <p:cNvSpPr>
            <a:spLocks noGrp="1"/>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50240" y="9040144"/>
            <a:ext cx="3034453" cy="519289"/>
          </a:xfrm>
          <a:prstGeom prst="rect">
            <a:avLst/>
          </a:prstGeom>
        </p:spPr>
        <p:txBody>
          <a:bodyPr/>
          <a:lstStyle>
            <a:lvl1pPr algn="ctr" eaLnBrk="0" hangingPunct="0">
              <a:defRPr/>
            </a:lvl1pPr>
          </a:lstStyle>
          <a:p>
            <a:pPr>
              <a:defRPr/>
            </a:pPr>
            <a:fld id="{9109C828-C35B-4DCC-BABC-FD7F239932E1}" type="datetime1">
              <a:rPr lang="en-US"/>
              <a:pPr>
                <a:defRPr/>
              </a:pPr>
              <a:t>5/1/2019</a:t>
            </a:fld>
            <a:endParaRPr lang="en-US"/>
          </a:p>
        </p:txBody>
      </p:sp>
      <p:sp>
        <p:nvSpPr>
          <p:cNvPr id="5" name="Footer Placeholder 4"/>
          <p:cNvSpPr>
            <a:spLocks noGrp="1"/>
          </p:cNvSpPr>
          <p:nvPr>
            <p:ph type="ftr" sz="quarter" idx="11"/>
          </p:nvPr>
        </p:nvSpPr>
        <p:spPr>
          <a:xfrm>
            <a:off x="4443307" y="9040144"/>
            <a:ext cx="4118187" cy="519289"/>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a:xfrm>
            <a:off x="9320107" y="9040144"/>
            <a:ext cx="3034453" cy="519289"/>
          </a:xfrm>
          <a:prstGeom prst="rect">
            <a:avLst/>
          </a:prstGeom>
        </p:spPr>
        <p:txBody>
          <a:bodyPr/>
          <a:lstStyle>
            <a:lvl1pPr eaLnBrk="0" hangingPunct="0">
              <a:defRPr/>
            </a:lvl1pPr>
          </a:lstStyle>
          <a:p>
            <a:pPr>
              <a:defRPr/>
            </a:pPr>
            <a:fld id="{E6570010-5D5D-421C-9228-533A9BBF963E}" type="slidenum">
              <a:rPr lang="en-US"/>
              <a:pPr>
                <a:defRPr/>
              </a:pPr>
              <a:t>‹#›</a:t>
            </a:fld>
            <a:endParaRPr lang="en-US"/>
          </a:p>
        </p:txBody>
      </p:sp>
    </p:spTree>
    <p:extLst>
      <p:ext uri="{BB962C8B-B14F-4D97-AF65-F5344CB8AC3E}">
        <p14:creationId xmlns:p14="http://schemas.microsoft.com/office/powerpoint/2010/main" val="424508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xfrm>
            <a:off x="975360" y="8886613"/>
            <a:ext cx="2709333" cy="65024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443307" y="8886613"/>
            <a:ext cx="4118187" cy="65024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9320107" y="8886613"/>
            <a:ext cx="2709333" cy="650240"/>
          </a:xfrm>
          <a:prstGeom prst="rect">
            <a:avLst/>
          </a:prstGeom>
          <a:ln/>
        </p:spPr>
        <p:txBody>
          <a:bodyPr/>
          <a:lstStyle>
            <a:lvl1pPr>
              <a:defRPr/>
            </a:lvl1pPr>
          </a:lstStyle>
          <a:p>
            <a:pPr>
              <a:defRPr/>
            </a:pPr>
            <a:fld id="{FDD8966E-BE6C-40B3-B0EF-957A69CF9A27}" type="slidenum">
              <a:rPr lang="en-US"/>
              <a:pPr>
                <a:defRPr/>
              </a:pPr>
              <a:t>‹#›</a:t>
            </a:fld>
            <a:endParaRPr lang="en-US"/>
          </a:p>
        </p:txBody>
      </p:sp>
    </p:spTree>
    <p:extLst>
      <p:ext uri="{BB962C8B-B14F-4D97-AF65-F5344CB8AC3E}">
        <p14:creationId xmlns:p14="http://schemas.microsoft.com/office/powerpoint/2010/main" val="299093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xfrm>
            <a:off x="975360" y="8886613"/>
            <a:ext cx="2709333" cy="65024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443307" y="8886613"/>
            <a:ext cx="4118187" cy="65024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320107" y="8886613"/>
            <a:ext cx="2709333" cy="650240"/>
          </a:xfrm>
          <a:prstGeom prst="rect">
            <a:avLst/>
          </a:prstGeom>
          <a:ln/>
        </p:spPr>
        <p:txBody>
          <a:bodyPr/>
          <a:lstStyle>
            <a:lvl1pPr>
              <a:defRPr/>
            </a:lvl1pPr>
          </a:lstStyle>
          <a:p>
            <a:fld id="{A893DF74-992F-4523-BDF5-E509F04EC510}" type="slidenum">
              <a:rPr lang="en-US" altLang="en-US"/>
              <a:pPr/>
              <a:t>‹#›</a:t>
            </a:fld>
            <a:endParaRPr lang="en-US" altLang="en-US"/>
          </a:p>
        </p:txBody>
      </p:sp>
    </p:spTree>
    <p:extLst>
      <p:ext uri="{BB962C8B-B14F-4D97-AF65-F5344CB8AC3E}">
        <p14:creationId xmlns:p14="http://schemas.microsoft.com/office/powerpoint/2010/main" val="80193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1"/>
            <a:ext cx="11054080" cy="2090703"/>
          </a:xfrm>
        </p:spPr>
        <p:txBody>
          <a:bodyPr/>
          <a:lstStyle/>
          <a:p>
            <a:r>
              <a:rPr lang="en-US" dirty="0"/>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effectLst/>
              </a:defRPr>
            </a:lvl1pPr>
            <a:lvl2pPr marL="487672" indent="0" algn="ctr">
              <a:buNone/>
              <a:defRPr/>
            </a:lvl2pPr>
            <a:lvl3pPr marL="975345" indent="0" algn="ctr">
              <a:buNone/>
              <a:defRPr/>
            </a:lvl3pPr>
            <a:lvl4pPr marL="1463017" indent="0" algn="ctr">
              <a:buNone/>
              <a:defRPr/>
            </a:lvl4pPr>
            <a:lvl5pPr marL="1950690" indent="0" algn="ctr">
              <a:buNone/>
              <a:defRPr/>
            </a:lvl5pPr>
            <a:lvl6pPr marL="2438362" indent="0" algn="ctr">
              <a:buNone/>
              <a:defRPr/>
            </a:lvl6pPr>
            <a:lvl7pPr marL="2926034" indent="0" algn="ctr">
              <a:buNone/>
              <a:defRPr/>
            </a:lvl7pPr>
            <a:lvl8pPr marL="3413707" indent="0" algn="ctr">
              <a:buNone/>
              <a:defRPr/>
            </a:lvl8pPr>
            <a:lvl9pPr marL="3901379" indent="0" algn="ctr">
              <a:buNone/>
              <a:defRPr/>
            </a:lvl9pPr>
          </a:lstStyle>
          <a:p>
            <a:r>
              <a:rPr lang="en-US" dirty="0"/>
              <a:t>Click to edit Master subtitle style</a:t>
            </a:r>
          </a:p>
        </p:txBody>
      </p:sp>
      <p:sp>
        <p:nvSpPr>
          <p:cNvPr id="4"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708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258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4133992"/>
            <a:ext cx="11054080" cy="2133599"/>
          </a:xfrm>
        </p:spPr>
        <p:txBody>
          <a:bodyPr anchor="b"/>
          <a:lstStyle>
            <a:lvl1pPr marL="0" indent="0">
              <a:buNone/>
              <a:defRPr sz="2133"/>
            </a:lvl1pPr>
            <a:lvl2pPr marL="487672" indent="0">
              <a:buNone/>
              <a:defRPr sz="1920"/>
            </a:lvl2pPr>
            <a:lvl3pPr marL="975345" indent="0">
              <a:buNone/>
              <a:defRPr sz="1707"/>
            </a:lvl3pPr>
            <a:lvl4pPr marL="1463017" indent="0">
              <a:buNone/>
              <a:defRPr sz="1493"/>
            </a:lvl4pPr>
            <a:lvl5pPr marL="1950690" indent="0">
              <a:buNone/>
              <a:defRPr sz="1493"/>
            </a:lvl5pPr>
            <a:lvl6pPr marL="2438362" indent="0">
              <a:buNone/>
              <a:defRPr sz="1493"/>
            </a:lvl6pPr>
            <a:lvl7pPr marL="2926034" indent="0">
              <a:buNone/>
              <a:defRPr sz="1493"/>
            </a:lvl7pPr>
            <a:lvl8pPr marL="3413707" indent="0">
              <a:buNone/>
              <a:defRPr sz="1493"/>
            </a:lvl8pPr>
            <a:lvl9pPr marL="3901379" indent="0">
              <a:buNone/>
              <a:defRPr sz="1493"/>
            </a:lvl9pPr>
          </a:lstStyle>
          <a:p>
            <a:pPr lvl="0"/>
            <a:r>
              <a:rPr lang="en-US"/>
              <a:t>Click to edit Master text styles</a:t>
            </a:r>
          </a:p>
        </p:txBody>
      </p:sp>
      <p:sp>
        <p:nvSpPr>
          <p:cNvPr id="4"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21084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987" y="2709333"/>
            <a:ext cx="5418667" cy="585216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709333"/>
            <a:ext cx="5418667" cy="585216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3553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7"/>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5"/>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3" y="2183272"/>
            <a:ext cx="5748302" cy="909885"/>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3" y="3093155"/>
            <a:ext cx="5748302"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1884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0930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3463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908800"/>
            <a:ext cx="10464800" cy="1282700"/>
          </a:xfrm>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5" y="388337"/>
            <a:ext cx="4278490" cy="1652694"/>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388341"/>
            <a:ext cx="7270044" cy="832442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5" y="2041036"/>
            <a:ext cx="4278490" cy="6671734"/>
          </a:xfrm>
        </p:spPr>
        <p:txBody>
          <a:bodyPr/>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8774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2"/>
            <a:ext cx="7802880" cy="806028"/>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pPr lvl="0"/>
            <a:endParaRPr lang="en-US" noProof="0" dirty="0"/>
          </a:p>
        </p:txBody>
      </p:sp>
      <p:sp>
        <p:nvSpPr>
          <p:cNvPr id="4" name="Text Placeholder 3"/>
          <p:cNvSpPr>
            <a:spLocks noGrp="1"/>
          </p:cNvSpPr>
          <p:nvPr>
            <p:ph type="body" sz="half" idx="2"/>
          </p:nvPr>
        </p:nvSpPr>
        <p:spPr>
          <a:xfrm>
            <a:off x="2549032" y="7633549"/>
            <a:ext cx="7802880" cy="1144694"/>
          </a:xfrm>
        </p:spPr>
        <p:txBody>
          <a:bodyPr/>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6770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18490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8827" y="866987"/>
            <a:ext cx="2790613" cy="7694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6987" y="866987"/>
            <a:ext cx="8155093" cy="7694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15924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Click to edit Master title style</a:t>
            </a:r>
            <a:endParaRPr lang="nl-NL" dirty="0"/>
          </a:p>
        </p:txBody>
      </p:sp>
      <p:sp>
        <p:nvSpPr>
          <p:cNvPr id="7" name="Tijdelijke aanduiding voor inhoud 2"/>
          <p:cNvSpPr>
            <a:spLocks noGrp="1"/>
          </p:cNvSpPr>
          <p:nvPr>
            <p:ph sz="half" idx="1"/>
          </p:nvPr>
        </p:nvSpPr>
        <p:spPr>
          <a:xfrm>
            <a:off x="650240" y="2967937"/>
            <a:ext cx="11704320" cy="5744830"/>
          </a:xfrm>
        </p:spPr>
        <p:txBody>
          <a:bodyPr>
            <a:normAutofit/>
          </a:bodyPr>
          <a:lstStyle>
            <a:lvl1pPr marL="365754" marR="0" indent="-365754" algn="l" defTabSz="487672" rtl="0" eaLnBrk="0" fontAlgn="base" latinLnBrk="0" hangingPunct="0">
              <a:lnSpc>
                <a:spcPct val="100000"/>
              </a:lnSpc>
              <a:spcBef>
                <a:spcPct val="20000"/>
              </a:spcBef>
              <a:spcAft>
                <a:spcPct val="0"/>
              </a:spcAft>
              <a:buClrTx/>
              <a:buSzTx/>
              <a:buFont typeface="Arial" charset="0"/>
              <a:buChar char="•"/>
              <a:tabLst/>
              <a:defRPr sz="2133" cap="none" baseline="0"/>
            </a:lvl1pPr>
            <a:lvl2pPr marL="670550" marR="0" indent="-304796" algn="l" defTabSz="487672" rtl="0" eaLnBrk="1" fontAlgn="auto" latinLnBrk="0" hangingPunct="1">
              <a:lnSpc>
                <a:spcPct val="100000"/>
              </a:lnSpc>
              <a:spcBef>
                <a:spcPct val="20000"/>
              </a:spcBef>
              <a:spcAft>
                <a:spcPts val="0"/>
              </a:spcAft>
              <a:buClrTx/>
              <a:buSzTx/>
              <a:buFont typeface="Arial"/>
              <a:buChar char="•"/>
              <a:tabLst/>
              <a:defRPr sz="1920"/>
            </a:lvl2pPr>
            <a:lvl3pPr marL="956720" marR="0" indent="-304796" algn="l" defTabSz="487672" rtl="0" eaLnBrk="1" fontAlgn="auto" latinLnBrk="0" hangingPunct="1">
              <a:lnSpc>
                <a:spcPct val="100000"/>
              </a:lnSpc>
              <a:spcBef>
                <a:spcPct val="20000"/>
              </a:spcBef>
              <a:spcAft>
                <a:spcPts val="0"/>
              </a:spcAft>
              <a:buClrTx/>
              <a:buSzTx/>
              <a:buFont typeface="Arial"/>
              <a:buChar char="•"/>
              <a:tabLst/>
              <a:defRPr sz="1707"/>
            </a:lvl3pPr>
            <a:lvl4pPr marL="1339407" marR="0" indent="-304796" algn="l" defTabSz="487672" rtl="0" eaLnBrk="1" fontAlgn="auto" latinLnBrk="0" hangingPunct="1">
              <a:lnSpc>
                <a:spcPct val="100000"/>
              </a:lnSpc>
              <a:spcBef>
                <a:spcPct val="20000"/>
              </a:spcBef>
              <a:spcAft>
                <a:spcPts val="0"/>
              </a:spcAft>
              <a:buClrTx/>
              <a:buSzTx/>
              <a:buFont typeface="Arial"/>
              <a:buChar char="•"/>
              <a:tabLst/>
              <a:defRPr sz="1493"/>
            </a:lvl4pPr>
            <a:lvl5pPr marL="1720400" marR="0" indent="-304796" algn="l" defTabSz="487672" rtl="0" eaLnBrk="1" fontAlgn="auto" latinLnBrk="0" hangingPunct="1">
              <a:lnSpc>
                <a:spcPct val="100000"/>
              </a:lnSpc>
              <a:spcBef>
                <a:spcPct val="20000"/>
              </a:spcBef>
              <a:spcAft>
                <a:spcPts val="0"/>
              </a:spcAft>
              <a:buClrTx/>
              <a:buSzTx/>
              <a:buFont typeface="Arial"/>
              <a:buChar char="•"/>
              <a:tabLst/>
              <a:defRPr sz="1493"/>
            </a:lvl5pPr>
            <a:lvl6pPr>
              <a:defRPr sz="1920"/>
            </a:lvl6pPr>
            <a:lvl7pPr>
              <a:defRPr sz="1920"/>
            </a:lvl7pPr>
            <a:lvl8pPr>
              <a:defRPr sz="1920"/>
            </a:lvl8pPr>
            <a:lvl9pPr>
              <a:defRPr sz="19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ijdelijke aanduiding voor voettekst 4"/>
          <p:cNvSpPr>
            <a:spLocks noGrp="1"/>
          </p:cNvSpPr>
          <p:nvPr>
            <p:ph type="ftr" sz="quarter" idx="10"/>
          </p:nvPr>
        </p:nvSpPr>
        <p:spPr>
          <a:xfrm>
            <a:off x="650240" y="8710508"/>
            <a:ext cx="4118187" cy="519289"/>
          </a:xfrm>
          <a:prstGeom prst="rect">
            <a:avLst/>
          </a:prstGeom>
        </p:spPr>
        <p:txBody>
          <a:bodyPr/>
          <a:lstStyle>
            <a:lvl1pPr>
              <a:defRPr/>
            </a:lvl1pPr>
          </a:lstStyle>
          <a:p>
            <a:pPr algn="l" defTabSz="1300460" rtl="0" fontAlgn="base">
              <a:spcBef>
                <a:spcPct val="0"/>
              </a:spcBef>
              <a:spcAft>
                <a:spcPct val="0"/>
              </a:spcAft>
              <a:defRPr/>
            </a:pPr>
            <a:r>
              <a:rPr lang="nl-NL" sz="2560" kern="1200">
                <a:solidFill>
                  <a:srgbClr val="FFFFFF"/>
                </a:solidFill>
                <a:cs typeface="Arial" charset="0"/>
              </a:rPr>
              <a:t>Footnote</a:t>
            </a:r>
          </a:p>
        </p:txBody>
      </p:sp>
      <p:sp>
        <p:nvSpPr>
          <p:cNvPr id="5" name="Tijdelijke aanduiding voor dianummer 5"/>
          <p:cNvSpPr>
            <a:spLocks noGrp="1"/>
          </p:cNvSpPr>
          <p:nvPr>
            <p:ph type="sldNum" sz="quarter" idx="11"/>
          </p:nvPr>
        </p:nvSpPr>
        <p:spPr/>
        <p:txBody>
          <a:bodyPr/>
          <a:lstStyle>
            <a:lvl1pPr>
              <a:defRPr/>
            </a:lvl1pPr>
          </a:lstStyle>
          <a:p>
            <a:pPr>
              <a:defRPr/>
            </a:pPr>
            <a:fld id="{886E33C5-1CF7-4297-B88F-ED174115F572}" type="slidenum">
              <a:rPr lang="nl-NL">
                <a:solidFill>
                  <a:srgbClr val="FFFFFF"/>
                </a:solidFill>
              </a:rPr>
              <a:pPr>
                <a:defRPr/>
              </a:pPr>
              <a:t>‹#›</a:t>
            </a:fld>
            <a:endParaRPr lang="nl-NL">
              <a:solidFill>
                <a:srgbClr val="FFFFFF"/>
              </a:solidFill>
            </a:endParaRPr>
          </a:p>
        </p:txBody>
      </p:sp>
    </p:spTree>
    <p:extLst>
      <p:ext uri="{BB962C8B-B14F-4D97-AF65-F5344CB8AC3E}">
        <p14:creationId xmlns:p14="http://schemas.microsoft.com/office/powerpoint/2010/main" val="56345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54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450">
                <a:solidFill>
                  <a:srgbClr val="535353"/>
                </a:solidFill>
              </a:rPr>
              <a:t>Body Level One</a:t>
            </a:r>
          </a:p>
          <a:p>
            <a:pPr lvl="1">
              <a:defRPr sz="1800">
                <a:solidFill>
                  <a:srgbClr val="000000"/>
                </a:solidFill>
              </a:defRPr>
            </a:pPr>
            <a:r>
              <a:rPr sz="3450">
                <a:solidFill>
                  <a:srgbClr val="535353"/>
                </a:solidFill>
              </a:rPr>
              <a:t>Body Level Two</a:t>
            </a:r>
          </a:p>
          <a:p>
            <a:pPr lvl="2">
              <a:defRPr sz="1800">
                <a:solidFill>
                  <a:srgbClr val="000000"/>
                </a:solidFill>
              </a:defRPr>
            </a:pPr>
            <a:r>
              <a:rPr sz="3450">
                <a:solidFill>
                  <a:srgbClr val="535353"/>
                </a:solidFill>
              </a:rPr>
              <a:t>Body Level Three</a:t>
            </a:r>
          </a:p>
          <a:p>
            <a:pPr lvl="3">
              <a:defRPr sz="1800">
                <a:solidFill>
                  <a:srgbClr val="000000"/>
                </a:solidFill>
              </a:defRPr>
            </a:pPr>
            <a:r>
              <a:rPr sz="3450">
                <a:solidFill>
                  <a:srgbClr val="535353"/>
                </a:solidFill>
              </a:rPr>
              <a:t>Body Level Four</a:t>
            </a:r>
          </a:p>
          <a:p>
            <a:pPr lvl="4">
              <a:defRPr sz="1800">
                <a:solidFill>
                  <a:srgbClr val="000000"/>
                </a:solidFill>
              </a:defRPr>
            </a:pPr>
            <a:r>
              <a:rPr sz="3450">
                <a:solidFill>
                  <a:srgbClr val="535353"/>
                </a:solidFill>
              </a:rPr>
              <a:t>Body Level Five</a:t>
            </a:r>
          </a:p>
        </p:txBody>
      </p:sp>
    </p:spTree>
    <p:extLst>
      <p:ext uri="{BB962C8B-B14F-4D97-AF65-F5344CB8AC3E}">
        <p14:creationId xmlns:p14="http://schemas.microsoft.com/office/powerpoint/2010/main" val="28380569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355600" y="1016000"/>
            <a:ext cx="5892800" cy="3886200"/>
          </a:xfrm>
          <a:prstGeom prst="rect">
            <a:avLst/>
          </a:prstGeom>
        </p:spPr>
        <p:txBody>
          <a:bodyPr anchor="b"/>
          <a:lstStyle/>
          <a:p>
            <a:pPr lvl="0">
              <a:defRPr sz="1800" cap="none">
                <a:solidFill>
                  <a:srgbClr val="000000"/>
                </a:solidFill>
              </a:defRPr>
            </a:pPr>
            <a:r>
              <a:rPr sz="7200" cap="all">
                <a:solidFill>
                  <a:srgbClr val="535353"/>
                </a:solidFill>
              </a:rPr>
              <a:t>Title Text</a:t>
            </a:r>
          </a:p>
        </p:txBody>
      </p:sp>
      <p:sp>
        <p:nvSpPr>
          <p:cNvPr id="14" name="Shape 14"/>
          <p:cNvSpPr>
            <a:spLocks noGrp="1"/>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pic>
        <p:nvPicPr>
          <p:cNvPr id="4" name="Effort_Logo.png"/>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cap="none">
                <a:solidFill>
                  <a:srgbClr val="000000"/>
                </a:solidFill>
              </a:defRPr>
            </a:pPr>
            <a:r>
              <a:rPr sz="7200" cap="all">
                <a:solidFill>
                  <a:srgbClr val="535353"/>
                </a:solidFill>
              </a:rPr>
              <a:t>Title Text</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med"/>
  <p:txStyles>
    <p:title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31E7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66987" y="2709333"/>
            <a:ext cx="11054080"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3"/>
          <p:cNvSpPr>
            <a:spLocks noGrp="1" noChangeArrowheads="1"/>
          </p:cNvSpPr>
          <p:nvPr>
            <p:ph type="title"/>
          </p:nvPr>
        </p:nvSpPr>
        <p:spPr bwMode="auto">
          <a:xfrm>
            <a:off x="975360" y="866987"/>
            <a:ext cx="1105408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4" name="Slide Number Placeholder 5"/>
          <p:cNvSpPr>
            <a:spLocks noGrp="1"/>
          </p:cNvSpPr>
          <p:nvPr>
            <p:ph type="sldNum" sz="quarter" idx="4"/>
          </p:nvPr>
        </p:nvSpPr>
        <p:spPr>
          <a:xfrm>
            <a:off x="9753600" y="9067238"/>
            <a:ext cx="3034453" cy="520793"/>
          </a:xfrm>
          <a:prstGeom prst="rect">
            <a:avLst/>
          </a:prstGeom>
        </p:spPr>
        <p:txBody>
          <a:bodyPr vert="horz" lIns="91440" tIns="45720" rIns="91440" bIns="45720" rtlCol="0" anchor="ctr"/>
          <a:lstStyle>
            <a:lvl1pPr algn="r">
              <a:defRPr sz="1280">
                <a:solidFill>
                  <a:schemeClr val="tx1"/>
                </a:solidFill>
              </a:defRPr>
            </a:lvl1pPr>
          </a:lstStyle>
          <a:p>
            <a:pPr defTabSz="1300460" rtl="0" eaLnBrk="0" fontAlgn="base" hangingPunct="0">
              <a:spcBef>
                <a:spcPct val="0"/>
              </a:spcBef>
              <a:spcAft>
                <a:spcPct val="0"/>
              </a:spcAft>
            </a:pPr>
            <a:fld id="{05CB6F6E-EFBB-4B19-903D-44C1429DCAC5}" type="slidenum">
              <a:rPr lang="en-US" kern="1200" smtClean="0">
                <a:solidFill>
                  <a:srgbClr val="FFFFFF"/>
                </a:solidFill>
                <a:cs typeface="Arial" charset="0"/>
              </a:rPr>
              <a:pPr defTabSz="1300460" rtl="0" eaLnBrk="0" fontAlgn="base" hangingPunct="0">
                <a:spcBef>
                  <a:spcPct val="0"/>
                </a:spcBef>
                <a:spcAft>
                  <a:spcPct val="0"/>
                </a:spcAft>
              </a:pPr>
              <a:t>‹#›</a:t>
            </a:fld>
            <a:endParaRPr lang="en-US" kern="1200" dirty="0">
              <a:solidFill>
                <a:srgbClr val="FFFFFF"/>
              </a:solidFill>
              <a:cs typeface="Arial" charset="0"/>
            </a:endParaRPr>
          </a:p>
        </p:txBody>
      </p:sp>
    </p:spTree>
    <p:extLst>
      <p:ext uri="{BB962C8B-B14F-4D97-AF65-F5344CB8AC3E}">
        <p14:creationId xmlns:p14="http://schemas.microsoft.com/office/powerpoint/2010/main" val="182898579"/>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lvl1pPr algn="ctr" rtl="0" eaLnBrk="0" fontAlgn="base" hangingPunct="0">
        <a:spcBef>
          <a:spcPct val="0"/>
        </a:spcBef>
        <a:spcAft>
          <a:spcPct val="0"/>
        </a:spcAft>
        <a:defRPr sz="4693" b="1">
          <a:solidFill>
            <a:schemeClr val="tx2"/>
          </a:solidFill>
          <a:effectLst/>
          <a:latin typeface="+mj-lt"/>
          <a:ea typeface="MS PGothic" pitchFamily="34" charset="-128"/>
          <a:cs typeface="MS PGothic" charset="0"/>
        </a:defRPr>
      </a:lvl1pPr>
      <a:lvl2pPr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487672"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ＭＳ Ｐゴシック" charset="0"/>
        </a:defRPr>
      </a:lvl6pPr>
      <a:lvl7pPr marL="975345"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ＭＳ Ｐゴシック" charset="0"/>
        </a:defRPr>
      </a:lvl7pPr>
      <a:lvl8pPr marL="1463017"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ＭＳ Ｐゴシック" charset="0"/>
        </a:defRPr>
      </a:lvl8pPr>
      <a:lvl9pPr marL="1950690" algn="ctr" rtl="0" eaLnBrk="0" fontAlgn="base" hangingPunct="0">
        <a:spcBef>
          <a:spcPct val="0"/>
        </a:spcBef>
        <a:spcAft>
          <a:spcPct val="0"/>
        </a:spcAft>
        <a:defRPr sz="4693" b="1">
          <a:solidFill>
            <a:schemeClr val="tx2"/>
          </a:solidFill>
          <a:effectLst>
            <a:outerShdw blurRad="38100" dist="38100" dir="2700000" algn="tl">
              <a:srgbClr val="000000"/>
            </a:outerShdw>
          </a:effectLst>
          <a:latin typeface="Arial" charset="0"/>
          <a:ea typeface="ＭＳ Ｐゴシック" charset="0"/>
        </a:defRPr>
      </a:lvl9pPr>
    </p:titleStyle>
    <p:bodyStyle>
      <a:lvl1pPr marL="365754" indent="-365754" algn="l" rtl="0" eaLnBrk="0" fontAlgn="base" hangingPunct="0">
        <a:spcBef>
          <a:spcPct val="20000"/>
        </a:spcBef>
        <a:spcAft>
          <a:spcPct val="0"/>
        </a:spcAft>
        <a:buClr>
          <a:schemeClr val="tx2"/>
        </a:buClr>
        <a:buSzPct val="68000"/>
        <a:buFont typeface="Monotype Sorts" charset="2"/>
        <a:buChar char="l"/>
        <a:defRPr sz="2560" b="1">
          <a:solidFill>
            <a:schemeClr val="tx1"/>
          </a:solidFill>
          <a:effectLst/>
          <a:latin typeface="+mn-lt"/>
          <a:ea typeface="MS PGothic" pitchFamily="34" charset="-128"/>
          <a:cs typeface="MS PGothic" charset="0"/>
        </a:defRPr>
      </a:lvl1pPr>
      <a:lvl2pPr marL="792468" indent="-304796" algn="l" rtl="0" eaLnBrk="0" fontAlgn="base" hangingPunct="0">
        <a:spcBef>
          <a:spcPct val="20000"/>
        </a:spcBef>
        <a:spcAft>
          <a:spcPct val="0"/>
        </a:spcAft>
        <a:buClr>
          <a:schemeClr val="tx2"/>
        </a:buClr>
        <a:buSzPct val="68000"/>
        <a:buFont typeface="Monotype Sorts" charset="2"/>
        <a:buChar char="l"/>
        <a:defRPr sz="2560" b="1">
          <a:solidFill>
            <a:schemeClr val="tx1"/>
          </a:solidFill>
          <a:effectLst/>
          <a:latin typeface="+mn-lt"/>
          <a:ea typeface="MS PGothic" pitchFamily="34" charset="-128"/>
          <a:cs typeface="MS PGothic" charset="0"/>
        </a:defRPr>
      </a:lvl2pPr>
      <a:lvl3pPr marL="1219181" indent="-243836" algn="l" rtl="0" eaLnBrk="0" fontAlgn="base" hangingPunct="0">
        <a:spcBef>
          <a:spcPct val="20000"/>
        </a:spcBef>
        <a:spcAft>
          <a:spcPct val="0"/>
        </a:spcAft>
        <a:defRPr sz="2560" b="1">
          <a:solidFill>
            <a:schemeClr val="tx1"/>
          </a:solidFill>
          <a:effectLst/>
          <a:latin typeface="+mn-lt"/>
          <a:ea typeface="MS PGothic" pitchFamily="34" charset="-128"/>
          <a:cs typeface="MS PGothic" charset="0"/>
        </a:defRPr>
      </a:lvl3pPr>
      <a:lvl4pPr marL="1706853" indent="-243836" algn="l" rtl="0" eaLnBrk="0" fontAlgn="base" hangingPunct="0">
        <a:spcBef>
          <a:spcPct val="20000"/>
        </a:spcBef>
        <a:spcAft>
          <a:spcPct val="0"/>
        </a:spcAft>
        <a:defRPr sz="2560" b="1">
          <a:solidFill>
            <a:schemeClr val="tx1"/>
          </a:solidFill>
          <a:effectLst/>
          <a:latin typeface="+mn-lt"/>
          <a:ea typeface="MS PGothic" pitchFamily="34" charset="-128"/>
          <a:cs typeface="MS PGothic" charset="0"/>
        </a:defRPr>
      </a:lvl4pPr>
      <a:lvl5pPr marL="2194526" indent="-243836" algn="l" rtl="0" eaLnBrk="0" fontAlgn="base" hangingPunct="0">
        <a:spcBef>
          <a:spcPct val="20000"/>
        </a:spcBef>
        <a:spcAft>
          <a:spcPct val="0"/>
        </a:spcAft>
        <a:defRPr sz="2560" b="1">
          <a:solidFill>
            <a:schemeClr val="tx1"/>
          </a:solidFill>
          <a:effectLst/>
          <a:latin typeface="+mn-lt"/>
          <a:ea typeface="MS PGothic" pitchFamily="34" charset="-128"/>
          <a:cs typeface="MS PGothic" charset="0"/>
        </a:defRPr>
      </a:lvl5pPr>
      <a:lvl6pPr marL="2682198" indent="-243836" algn="l" rtl="0" eaLnBrk="0" fontAlgn="base" hangingPunct="0">
        <a:spcBef>
          <a:spcPct val="20000"/>
        </a:spcBef>
        <a:spcAft>
          <a:spcPct val="0"/>
        </a:spcAft>
        <a:defRPr sz="2560" b="1">
          <a:solidFill>
            <a:schemeClr val="tx1"/>
          </a:solidFill>
          <a:effectLst>
            <a:outerShdw blurRad="38100" dist="38100" dir="2700000" algn="tl">
              <a:srgbClr val="000000"/>
            </a:outerShdw>
          </a:effectLst>
          <a:latin typeface="+mn-lt"/>
          <a:ea typeface="+mn-ea"/>
        </a:defRPr>
      </a:lvl6pPr>
      <a:lvl7pPr marL="3169870" indent="-243836" algn="l" rtl="0" eaLnBrk="0" fontAlgn="base" hangingPunct="0">
        <a:spcBef>
          <a:spcPct val="20000"/>
        </a:spcBef>
        <a:spcAft>
          <a:spcPct val="0"/>
        </a:spcAft>
        <a:defRPr sz="2560" b="1">
          <a:solidFill>
            <a:schemeClr val="tx1"/>
          </a:solidFill>
          <a:effectLst>
            <a:outerShdw blurRad="38100" dist="38100" dir="2700000" algn="tl">
              <a:srgbClr val="000000"/>
            </a:outerShdw>
          </a:effectLst>
          <a:latin typeface="+mn-lt"/>
          <a:ea typeface="+mn-ea"/>
        </a:defRPr>
      </a:lvl7pPr>
      <a:lvl8pPr marL="3657543" indent="-243836" algn="l" rtl="0" eaLnBrk="0" fontAlgn="base" hangingPunct="0">
        <a:spcBef>
          <a:spcPct val="20000"/>
        </a:spcBef>
        <a:spcAft>
          <a:spcPct val="0"/>
        </a:spcAft>
        <a:defRPr sz="2560" b="1">
          <a:solidFill>
            <a:schemeClr val="tx1"/>
          </a:solidFill>
          <a:effectLst>
            <a:outerShdw blurRad="38100" dist="38100" dir="2700000" algn="tl">
              <a:srgbClr val="000000"/>
            </a:outerShdw>
          </a:effectLst>
          <a:latin typeface="+mn-lt"/>
          <a:ea typeface="+mn-ea"/>
        </a:defRPr>
      </a:lvl8pPr>
      <a:lvl9pPr marL="4145215" indent="-243836" algn="l" rtl="0" eaLnBrk="0" fontAlgn="base" hangingPunct="0">
        <a:spcBef>
          <a:spcPct val="20000"/>
        </a:spcBef>
        <a:spcAft>
          <a:spcPct val="0"/>
        </a:spcAft>
        <a:defRPr sz="256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87672" rtl="0" eaLnBrk="1" latinLnBrk="0" hangingPunct="1">
        <a:defRPr sz="1920" kern="1200">
          <a:solidFill>
            <a:schemeClr val="tx1"/>
          </a:solidFill>
          <a:latin typeface="+mn-lt"/>
          <a:ea typeface="+mn-ea"/>
          <a:cs typeface="+mn-cs"/>
        </a:defRPr>
      </a:lvl1pPr>
      <a:lvl2pPr marL="487672" algn="l" defTabSz="487672" rtl="0" eaLnBrk="1" latinLnBrk="0" hangingPunct="1">
        <a:defRPr sz="1920" kern="1200">
          <a:solidFill>
            <a:schemeClr val="tx1"/>
          </a:solidFill>
          <a:latin typeface="+mn-lt"/>
          <a:ea typeface="+mn-ea"/>
          <a:cs typeface="+mn-cs"/>
        </a:defRPr>
      </a:lvl2pPr>
      <a:lvl3pPr marL="975345" algn="l" defTabSz="487672" rtl="0" eaLnBrk="1" latinLnBrk="0" hangingPunct="1">
        <a:defRPr sz="1920" kern="1200">
          <a:solidFill>
            <a:schemeClr val="tx1"/>
          </a:solidFill>
          <a:latin typeface="+mn-lt"/>
          <a:ea typeface="+mn-ea"/>
          <a:cs typeface="+mn-cs"/>
        </a:defRPr>
      </a:lvl3pPr>
      <a:lvl4pPr marL="1463017" algn="l" defTabSz="487672" rtl="0" eaLnBrk="1" latinLnBrk="0" hangingPunct="1">
        <a:defRPr sz="1920" kern="1200">
          <a:solidFill>
            <a:schemeClr val="tx1"/>
          </a:solidFill>
          <a:latin typeface="+mn-lt"/>
          <a:ea typeface="+mn-ea"/>
          <a:cs typeface="+mn-cs"/>
        </a:defRPr>
      </a:lvl4pPr>
      <a:lvl5pPr marL="1950690" algn="l" defTabSz="487672" rtl="0" eaLnBrk="1" latinLnBrk="0" hangingPunct="1">
        <a:defRPr sz="1920" kern="1200">
          <a:solidFill>
            <a:schemeClr val="tx1"/>
          </a:solidFill>
          <a:latin typeface="+mn-lt"/>
          <a:ea typeface="+mn-ea"/>
          <a:cs typeface="+mn-cs"/>
        </a:defRPr>
      </a:lvl5pPr>
      <a:lvl6pPr marL="2438362" algn="l" defTabSz="487672" rtl="0" eaLnBrk="1" latinLnBrk="0" hangingPunct="1">
        <a:defRPr sz="1920" kern="1200">
          <a:solidFill>
            <a:schemeClr val="tx1"/>
          </a:solidFill>
          <a:latin typeface="+mn-lt"/>
          <a:ea typeface="+mn-ea"/>
          <a:cs typeface="+mn-cs"/>
        </a:defRPr>
      </a:lvl6pPr>
      <a:lvl7pPr marL="2926034" algn="l" defTabSz="487672" rtl="0" eaLnBrk="1" latinLnBrk="0" hangingPunct="1">
        <a:defRPr sz="1920" kern="1200">
          <a:solidFill>
            <a:schemeClr val="tx1"/>
          </a:solidFill>
          <a:latin typeface="+mn-lt"/>
          <a:ea typeface="+mn-ea"/>
          <a:cs typeface="+mn-cs"/>
        </a:defRPr>
      </a:lvl7pPr>
      <a:lvl8pPr marL="3413707" algn="l" defTabSz="487672" rtl="0" eaLnBrk="1" latinLnBrk="0" hangingPunct="1">
        <a:defRPr sz="1920" kern="1200">
          <a:solidFill>
            <a:schemeClr val="tx1"/>
          </a:solidFill>
          <a:latin typeface="+mn-lt"/>
          <a:ea typeface="+mn-ea"/>
          <a:cs typeface="+mn-cs"/>
        </a:defRPr>
      </a:lvl8pPr>
      <a:lvl9pPr marL="3901379" algn="l" defTabSz="487672"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gif"/><Relationship Id="rId4" Type="http://schemas.openxmlformats.org/officeDocument/2006/relationships/image" Target="../media/image4.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chart" Target="../charts/chart9.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chart" Target="../charts/chart10.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1.xml"/><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chart" Target="../charts/chart13.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hyperlink" Target="http://www.criticalcarenutrition.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24.emf"/><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27.tiff"/><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emf"/><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mailto:dkh2@queensu.ca" TargetMode="External"/><Relationship Id="rId7" Type="http://schemas.openxmlformats.org/officeDocument/2006/relationships/image" Target="../media/image4.png"/><Relationship Id="rId2" Type="http://schemas.openxmlformats.org/officeDocument/2006/relationships/hyperlink" Target="http://www.criticalcarenutrition.com/"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mailto:Jennifer.korol@kingstonhsc.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49" y="1721333"/>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Outline</a:t>
            </a:r>
            <a:endParaRPr sz="4000" b="1" spc="-40" dirty="0">
              <a:solidFill>
                <a:srgbClr val="0052E2"/>
              </a:solidFill>
            </a:endParaRPr>
          </a:p>
        </p:txBody>
      </p:sp>
      <p:sp>
        <p:nvSpPr>
          <p:cNvPr id="935" name="Shape 935"/>
          <p:cNvSpPr>
            <a:spLocks noGrp="1"/>
          </p:cNvSpPr>
          <p:nvPr>
            <p:ph type="body" idx="1"/>
          </p:nvPr>
        </p:nvSpPr>
        <p:spPr>
          <a:xfrm>
            <a:off x="1481825" y="3213347"/>
            <a:ext cx="10041146" cy="5930652"/>
          </a:xfrm>
          <a:prstGeom prst="rect">
            <a:avLst/>
          </a:prstGeom>
        </p:spPr>
        <p:txBody>
          <a:bodyPr lIns="45719" tIns="45719" rIns="45719" bIns="45719" anchor="t">
            <a:normAutofit fontScale="92500" lnSpcReduction="20000"/>
          </a:bodyPr>
          <a:lstStyle/>
          <a:p>
            <a:r>
              <a:rPr lang="en-GB" sz="2800" dirty="0"/>
              <a:t>Brief introduction to EFFORT</a:t>
            </a:r>
          </a:p>
          <a:p>
            <a:r>
              <a:rPr lang="en-GB" sz="2800" dirty="0"/>
              <a:t>Update on EFFORT Trial in the UK</a:t>
            </a:r>
          </a:p>
          <a:p>
            <a:r>
              <a:rPr lang="en-GB" sz="2800" dirty="0"/>
              <a:t>Barriers to Site engagement</a:t>
            </a:r>
          </a:p>
          <a:p>
            <a:r>
              <a:rPr lang="en-GB" sz="2800" dirty="0"/>
              <a:t>What can we do to increase the number of patients enrolled?</a:t>
            </a:r>
          </a:p>
          <a:p>
            <a:r>
              <a:rPr lang="en-GB" sz="2800" dirty="0"/>
              <a:t>What can we do to increase the ‘separation’ between the 2 groups?</a:t>
            </a:r>
          </a:p>
          <a:p>
            <a:r>
              <a:rPr lang="en-GB" sz="2800" dirty="0"/>
              <a:t>Time for Q&amp;A</a:t>
            </a:r>
          </a:p>
        </p:txBody>
      </p:sp>
      <p:sp>
        <p:nvSpPr>
          <p:cNvPr id="936" name="Shape 936"/>
          <p:cNvSpPr/>
          <p:nvPr/>
        </p:nvSpPr>
        <p:spPr>
          <a:xfrm>
            <a:off x="1943021" y="3213347"/>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1633808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49" y="1721333"/>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UK EFFORT Trial Activities and Status</a:t>
            </a:r>
            <a:endParaRPr sz="4000" b="1" spc="-40" dirty="0">
              <a:solidFill>
                <a:srgbClr val="0052E2"/>
              </a:solidFill>
            </a:endParaRPr>
          </a:p>
        </p:txBody>
      </p:sp>
      <p:sp>
        <p:nvSpPr>
          <p:cNvPr id="935" name="Shape 935"/>
          <p:cNvSpPr>
            <a:spLocks noGrp="1"/>
          </p:cNvSpPr>
          <p:nvPr>
            <p:ph type="body" idx="1"/>
          </p:nvPr>
        </p:nvSpPr>
        <p:spPr>
          <a:xfrm>
            <a:off x="1481825" y="3684155"/>
            <a:ext cx="10041146" cy="5040545"/>
          </a:xfrm>
          <a:prstGeom prst="rect">
            <a:avLst/>
          </a:prstGeom>
        </p:spPr>
        <p:txBody>
          <a:bodyPr lIns="45719" tIns="45719" rIns="45719" bIns="45719" anchor="t">
            <a:normAutofit/>
          </a:bodyPr>
          <a:lstStyle/>
          <a:p>
            <a:r>
              <a:rPr lang="en-CA" dirty="0"/>
              <a:t>Portfolio Status granted</a:t>
            </a:r>
          </a:p>
          <a:p>
            <a:r>
              <a:rPr lang="en-CA" dirty="0"/>
              <a:t>Provisional REC approval received</a:t>
            </a:r>
          </a:p>
          <a:p>
            <a:r>
              <a:rPr lang="en-CA" dirty="0"/>
              <a:t>Awaiting final REC and HRA approvals</a:t>
            </a:r>
          </a:p>
        </p:txBody>
      </p:sp>
      <p:sp>
        <p:nvSpPr>
          <p:cNvPr id="936" name="Shape 936"/>
          <p:cNvSpPr/>
          <p:nvPr/>
        </p:nvSpPr>
        <p:spPr>
          <a:xfrm>
            <a:off x="1943021" y="3213347"/>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7464846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49" y="1721333"/>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Discussion Points </a:t>
            </a:r>
            <a:endParaRPr sz="4000" b="1" spc="-40" dirty="0">
              <a:solidFill>
                <a:srgbClr val="0052E2"/>
              </a:solidFill>
            </a:endParaRPr>
          </a:p>
        </p:txBody>
      </p:sp>
      <p:sp>
        <p:nvSpPr>
          <p:cNvPr id="935" name="Shape 935"/>
          <p:cNvSpPr>
            <a:spLocks noGrp="1"/>
          </p:cNvSpPr>
          <p:nvPr>
            <p:ph type="body" idx="1"/>
          </p:nvPr>
        </p:nvSpPr>
        <p:spPr>
          <a:xfrm>
            <a:off x="1481825" y="3684155"/>
            <a:ext cx="10041146" cy="5040545"/>
          </a:xfrm>
          <a:prstGeom prst="rect">
            <a:avLst/>
          </a:prstGeom>
        </p:spPr>
        <p:txBody>
          <a:bodyPr lIns="45719" tIns="45719" rIns="45719" bIns="45719" anchor="t">
            <a:normAutofit/>
          </a:bodyPr>
          <a:lstStyle/>
          <a:p>
            <a:r>
              <a:rPr lang="en-GB" sz="2800" dirty="0"/>
              <a:t>What can we do to increase the number of sites engaged?</a:t>
            </a:r>
          </a:p>
          <a:p>
            <a:r>
              <a:rPr lang="en-GB" sz="2800" dirty="0"/>
              <a:t>What can we do to increase the number of patients enrolled?</a:t>
            </a:r>
          </a:p>
          <a:p>
            <a:r>
              <a:rPr lang="en-GB" sz="2800" dirty="0"/>
              <a:t>What can we do to increase the ‘separation’ between the 2 groups?</a:t>
            </a:r>
          </a:p>
        </p:txBody>
      </p:sp>
      <p:sp>
        <p:nvSpPr>
          <p:cNvPr id="936" name="Shape 936"/>
          <p:cNvSpPr/>
          <p:nvPr/>
        </p:nvSpPr>
        <p:spPr>
          <a:xfrm>
            <a:off x="1943021" y="3213347"/>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4948966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7" y="1192773"/>
            <a:ext cx="7772401" cy="646083"/>
          </a:xfrm>
          <a:prstGeom prst="rect">
            <a:avLst/>
          </a:prstGeom>
        </p:spPr>
        <p:txBody>
          <a:bodyPr lIns="45719" tIns="45719" rIns="45719" bIns="45719">
            <a:normAutofit/>
          </a:bodyPr>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Suitability of Site Criteria</a:t>
            </a:r>
            <a:endParaRPr sz="4000" b="1" spc="-40" dirty="0">
              <a:solidFill>
                <a:srgbClr val="0052E2"/>
              </a:solidFill>
            </a:endParaRPr>
          </a:p>
        </p:txBody>
      </p:sp>
      <p:sp>
        <p:nvSpPr>
          <p:cNvPr id="1042" name="Shape 1042"/>
          <p:cNvSpPr>
            <a:spLocks noGrp="1"/>
          </p:cNvSpPr>
          <p:nvPr>
            <p:ph type="body" idx="1"/>
          </p:nvPr>
        </p:nvSpPr>
        <p:spPr>
          <a:xfrm>
            <a:off x="904480" y="1965550"/>
            <a:ext cx="11658129" cy="6122020"/>
          </a:xfrm>
          <a:prstGeom prst="rect">
            <a:avLst/>
          </a:prstGeom>
        </p:spPr>
        <p:txBody>
          <a:bodyPr lIns="45719" tIns="45719" rIns="45719" bIns="45719" anchor="t">
            <a:noAutofit/>
          </a:bodyPr>
          <a:lstStyle/>
          <a:p>
            <a:pPr>
              <a:spcBef>
                <a:spcPts val="0"/>
              </a:spcBef>
            </a:pPr>
            <a:r>
              <a:rPr lang="en-GB" sz="2400" dirty="0"/>
              <a:t>ICUs from around the world</a:t>
            </a:r>
            <a:r>
              <a:rPr lang="en-US" sz="2400" dirty="0"/>
              <a:t> </a:t>
            </a:r>
            <a:r>
              <a:rPr lang="en-GB" sz="2400" dirty="0"/>
              <a:t> will voluntarily participate and be screened </a:t>
            </a:r>
            <a:r>
              <a:rPr lang="en-US" sz="2400" dirty="0"/>
              <a:t> </a:t>
            </a:r>
            <a:r>
              <a:rPr lang="en-GB" sz="2400" dirty="0"/>
              <a:t>for suitability.  </a:t>
            </a:r>
            <a:r>
              <a:rPr lang="en-CA" sz="2400" dirty="0"/>
              <a:t> </a:t>
            </a:r>
            <a:r>
              <a:rPr lang="en-US" sz="2400" dirty="0"/>
              <a:t> </a:t>
            </a:r>
          </a:p>
          <a:p>
            <a:pPr>
              <a:spcBef>
                <a:spcPts val="0"/>
              </a:spcBef>
            </a:pPr>
            <a:r>
              <a:rPr lang="en-US" sz="2400" dirty="0"/>
              <a:t>What will be our criteria for suitability?</a:t>
            </a:r>
          </a:p>
          <a:p>
            <a:pPr lvl="1">
              <a:spcBef>
                <a:spcPts val="0"/>
              </a:spcBef>
            </a:pPr>
            <a:r>
              <a:rPr lang="en-GB" sz="2400" dirty="0"/>
              <a:t>Participants must be knowledgeable about critical care nutrition (submit their CV or other documentation);</a:t>
            </a:r>
          </a:p>
          <a:p>
            <a:pPr lvl="1">
              <a:spcBef>
                <a:spcPts val="0"/>
              </a:spcBef>
            </a:pPr>
            <a:r>
              <a:rPr lang="en-GB" sz="2400" dirty="0"/>
              <a:t>Have Good Clinical Practice (or similar) training (submit their training certificate); </a:t>
            </a:r>
          </a:p>
          <a:p>
            <a:pPr lvl="1">
              <a:spcBef>
                <a:spcPts val="0"/>
              </a:spcBef>
            </a:pPr>
            <a:r>
              <a:rPr lang="en-GB" sz="2400" dirty="0"/>
              <a:t>Confirm their site has overall equipoise and is willing to abide by the randomization schema and not overfeed patients; </a:t>
            </a:r>
          </a:p>
          <a:p>
            <a:pPr lvl="1">
              <a:spcBef>
                <a:spcPts val="0"/>
              </a:spcBef>
            </a:pPr>
            <a:r>
              <a:rPr lang="en-GB" sz="2400" dirty="0"/>
              <a:t>Confirm they use some form of a standardized feeding protocol (specific nature of the protocol not important);</a:t>
            </a:r>
          </a:p>
          <a:p>
            <a:pPr lvl="1">
              <a:spcBef>
                <a:spcPts val="0"/>
              </a:spcBef>
            </a:pPr>
            <a:r>
              <a:rPr lang="en-GB" sz="2400" dirty="0"/>
              <a:t>Confirm they have access to a range of commercial products (high protein </a:t>
            </a:r>
            <a:r>
              <a:rPr lang="en-CA" sz="2400" dirty="0"/>
              <a:t>enteral nutrition, protein supplements, and parenteral nutrition or amino acids</a:t>
            </a:r>
            <a:r>
              <a:rPr lang="en-GB" sz="2400" dirty="0"/>
              <a:t>); </a:t>
            </a:r>
          </a:p>
          <a:p>
            <a:pPr lvl="1">
              <a:spcBef>
                <a:spcPts val="0"/>
              </a:spcBef>
            </a:pPr>
            <a:r>
              <a:rPr lang="en-GB" sz="2400" dirty="0"/>
              <a:t>Have obtained ethics approval.</a:t>
            </a:r>
          </a:p>
          <a:p>
            <a:pPr lvl="1">
              <a:spcBef>
                <a:spcPts val="0"/>
              </a:spcBef>
            </a:pPr>
            <a:r>
              <a:rPr lang="en-GB" sz="2400" dirty="0"/>
              <a:t>Provide an electronic signature that they will be committed to enrolling a minimum of 30 eligible patients in 2-3 years.</a:t>
            </a:r>
            <a:endParaRPr lang="en-US" sz="2400" dirty="0"/>
          </a:p>
        </p:txBody>
      </p:sp>
      <p:sp>
        <p:nvSpPr>
          <p:cNvPr id="1043" name="Shape 1043"/>
          <p:cNvSpPr/>
          <p:nvPr/>
        </p:nvSpPr>
        <p:spPr>
          <a:xfrm>
            <a:off x="1728717" y="1838856"/>
            <a:ext cx="9547364" cy="1"/>
          </a:xfrm>
          <a:prstGeom prst="line">
            <a:avLst/>
          </a:prstGeom>
          <a:ln w="6350">
            <a:solidFill>
              <a:srgbClr val="5A5F5E"/>
            </a:solidFill>
            <a:miter lim="400000"/>
          </a:ln>
        </p:spPr>
        <p:txBody>
          <a:bodyPr lIns="0" tIns="0" rIns="0" bIns="0" anchor="ctr"/>
          <a:lstStyle/>
          <a:p>
            <a:pPr lvl="0"/>
            <a:endParaRPr/>
          </a:p>
        </p:txBody>
      </p:sp>
      <p:pic>
        <p:nvPicPr>
          <p:cNvPr id="7" name="CCNLogo.png"/>
          <p:cNvPicPr/>
          <p:nvPr/>
        </p:nvPicPr>
        <p:blipFill>
          <a:blip r:embed="rId2">
            <a:extLst/>
          </a:blip>
          <a:stretch>
            <a:fillRect/>
          </a:stretch>
        </p:blipFill>
        <p:spPr>
          <a:xfrm>
            <a:off x="60169" y="194540"/>
            <a:ext cx="2370209" cy="803549"/>
          </a:xfrm>
          <a:prstGeom prst="rect">
            <a:avLst/>
          </a:prstGeom>
          <a:ln w="12700">
            <a:miter lim="400000"/>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674" y="194541"/>
            <a:ext cx="2209449" cy="876270"/>
          </a:xfrm>
          <a:prstGeom prst="rect">
            <a:avLst/>
          </a:prstGeom>
        </p:spPr>
      </p:pic>
    </p:spTree>
    <p:extLst>
      <p:ext uri="{BB962C8B-B14F-4D97-AF65-F5344CB8AC3E}">
        <p14:creationId xmlns:p14="http://schemas.microsoft.com/office/powerpoint/2010/main" val="23866145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CNLogo.png"/>
          <p:cNvPicPr/>
          <p:nvPr/>
        </p:nvPicPr>
        <p:blipFill>
          <a:blip r:embed="rId3">
            <a:extLst>
              <a:ext uri="{28A0092B-C50C-407E-A947-70E740481C1C}">
                <a14:useLocalDpi xmlns:a14="http://schemas.microsoft.com/office/drawing/2010/main" val="0"/>
              </a:ext>
            </a:extLst>
          </a:blip>
          <a:stretch>
            <a:fillRect/>
          </a:stretch>
        </p:blipFill>
        <p:spPr>
          <a:xfrm>
            <a:off x="60171" y="194541"/>
            <a:ext cx="2213798" cy="804396"/>
          </a:xfrm>
          <a:prstGeom prst="rect">
            <a:avLst/>
          </a:prstGeom>
          <a:ln w="12700">
            <a:miter lim="400000"/>
          </a:ln>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5" y="194542"/>
            <a:ext cx="2063649" cy="1149862"/>
          </a:xfrm>
          <a:prstGeom prst="rect">
            <a:avLst/>
          </a:prstGeom>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077" y="2021311"/>
            <a:ext cx="13004800" cy="718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2389" y="8545659"/>
            <a:ext cx="6929121" cy="1142232"/>
          </a:xfrm>
          <a:prstGeom prst="rect">
            <a:avLst/>
          </a:prstGeom>
          <a:solidFill>
            <a:srgbClr val="0052E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8" tIns="50798" rIns="50798" bIns="50798" numCol="1" spcCol="26788" rtlCol="0" anchor="ctr">
            <a:spAutoFit/>
          </a:bodyPr>
          <a:lstStyle/>
          <a:p>
            <a:pPr defTabSz="584170" latinLnBrk="1" hangingPunct="0"/>
            <a:r>
              <a:rPr lang="en-CA" sz="3556" b="1" dirty="0" smtClean="0">
                <a:solidFill>
                  <a:srgbClr val="FFFF00"/>
                </a:solidFill>
              </a:rPr>
              <a:t>235</a:t>
            </a:r>
            <a:r>
              <a:rPr lang="en-CA" sz="3556" dirty="0" smtClean="0">
                <a:solidFill>
                  <a:srgbClr val="FFFFFF"/>
                </a:solidFill>
              </a:rPr>
              <a:t> </a:t>
            </a:r>
            <a:r>
              <a:rPr lang="en-CA" sz="3556" dirty="0">
                <a:solidFill>
                  <a:srgbClr val="FFFFFF"/>
                </a:solidFill>
              </a:rPr>
              <a:t>patients randomized to date</a:t>
            </a:r>
          </a:p>
          <a:p>
            <a:pPr defTabSz="584170" latinLnBrk="1" hangingPunct="0"/>
            <a:r>
              <a:rPr lang="en-US" sz="3200" b="1" dirty="0" smtClean="0">
                <a:solidFill>
                  <a:srgbClr val="FFFF00"/>
                </a:solidFill>
              </a:rPr>
              <a:t>33</a:t>
            </a:r>
            <a:r>
              <a:rPr lang="en-US" sz="3200" dirty="0" smtClean="0">
                <a:solidFill>
                  <a:srgbClr val="FFFF00"/>
                </a:solidFill>
              </a:rPr>
              <a:t> </a:t>
            </a:r>
            <a:r>
              <a:rPr lang="en-US" sz="3200" dirty="0">
                <a:solidFill>
                  <a:srgbClr val="FFFFFF"/>
                </a:solidFill>
              </a:rPr>
              <a:t>ICUs in </a:t>
            </a:r>
            <a:r>
              <a:rPr lang="en-US" sz="3200" b="1" dirty="0">
                <a:solidFill>
                  <a:srgbClr val="FFFF00"/>
                </a:solidFill>
              </a:rPr>
              <a:t>9</a:t>
            </a:r>
            <a:r>
              <a:rPr lang="en-US" sz="3200" dirty="0">
                <a:solidFill>
                  <a:srgbClr val="FFFF00"/>
                </a:solidFill>
              </a:rPr>
              <a:t> </a:t>
            </a:r>
            <a:r>
              <a:rPr lang="en-US" sz="3200" dirty="0">
                <a:solidFill>
                  <a:srgbClr val="FFFFFF"/>
                </a:solidFill>
              </a:rPr>
              <a:t>countries </a:t>
            </a:r>
            <a:endParaRPr lang="en-CA" sz="3200" dirty="0">
              <a:solidFill>
                <a:srgbClr val="FFFFFF"/>
              </a:solidFill>
            </a:endParaRPr>
          </a:p>
        </p:txBody>
      </p:sp>
      <p:sp>
        <p:nvSpPr>
          <p:cNvPr id="2" name="TextBox 1"/>
          <p:cNvSpPr txBox="1"/>
          <p:nvPr/>
        </p:nvSpPr>
        <p:spPr>
          <a:xfrm>
            <a:off x="4127356" y="2222016"/>
            <a:ext cx="1040345" cy="715320"/>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rtl="0" latinLnBrk="1" hangingPunct="0"/>
            <a:r>
              <a:rPr lang="en-US" sz="1991" b="1" dirty="0">
                <a:solidFill>
                  <a:srgbClr val="000000"/>
                </a:solidFill>
              </a:rPr>
              <a:t>UK</a:t>
            </a:r>
            <a:endParaRPr lang="en-US" sz="1991" b="1" dirty="0">
              <a:solidFill>
                <a:srgbClr val="FF0000"/>
              </a:solidFill>
            </a:endParaRPr>
          </a:p>
          <a:p>
            <a:pPr defTabSz="584170" latinLnBrk="1" hangingPunct="0"/>
            <a:r>
              <a:rPr lang="en-US" sz="1991" b="1" dirty="0" smtClean="0">
                <a:solidFill>
                  <a:srgbClr val="FF0000"/>
                </a:solidFill>
              </a:rPr>
              <a:t>24 ICUs</a:t>
            </a:r>
            <a:endParaRPr lang="en-CA" sz="1991" b="1" dirty="0">
              <a:solidFill>
                <a:srgbClr val="FF0000"/>
              </a:solidFill>
            </a:endParaRPr>
          </a:p>
        </p:txBody>
      </p:sp>
      <p:sp>
        <p:nvSpPr>
          <p:cNvPr id="24" name="TextBox 23"/>
          <p:cNvSpPr txBox="1"/>
          <p:nvPr/>
        </p:nvSpPr>
        <p:spPr>
          <a:xfrm>
            <a:off x="1824373" y="3569902"/>
            <a:ext cx="1040345" cy="1021686"/>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rtl="0" latinLnBrk="1" hangingPunct="0"/>
            <a:r>
              <a:rPr lang="en-US" sz="1991" b="1" dirty="0">
                <a:solidFill>
                  <a:srgbClr val="000000"/>
                </a:solidFill>
              </a:rPr>
              <a:t>USA</a:t>
            </a:r>
            <a:endParaRPr lang="en-US" sz="1991" b="1" dirty="0">
              <a:solidFill>
                <a:srgbClr val="0052E2"/>
              </a:solidFill>
            </a:endParaRPr>
          </a:p>
          <a:p>
            <a:pPr defTabSz="584170" latinLnBrk="1" hangingPunct="0"/>
            <a:r>
              <a:rPr lang="en-US" sz="1991" b="1" dirty="0">
                <a:solidFill>
                  <a:srgbClr val="0052E2"/>
                </a:solidFill>
              </a:rPr>
              <a:t>9 ICUs</a:t>
            </a:r>
          </a:p>
          <a:p>
            <a:pPr defTabSz="584170" latinLnBrk="1" hangingPunct="0"/>
            <a:r>
              <a:rPr lang="en-US" sz="1991" b="1" dirty="0" smtClean="0">
                <a:solidFill>
                  <a:srgbClr val="FF0000"/>
                </a:solidFill>
              </a:rPr>
              <a:t>19 </a:t>
            </a:r>
            <a:r>
              <a:rPr lang="en-US" sz="1991" b="1" dirty="0">
                <a:solidFill>
                  <a:srgbClr val="FF0000"/>
                </a:solidFill>
              </a:rPr>
              <a:t>ICUs</a:t>
            </a:r>
            <a:endParaRPr lang="en-CA" sz="1991" b="1" dirty="0">
              <a:solidFill>
                <a:srgbClr val="FF0000"/>
              </a:solidFill>
            </a:endParaRPr>
          </a:p>
        </p:txBody>
      </p:sp>
      <p:sp>
        <p:nvSpPr>
          <p:cNvPr id="27" name="TextBox 26"/>
          <p:cNvSpPr txBox="1"/>
          <p:nvPr/>
        </p:nvSpPr>
        <p:spPr>
          <a:xfrm>
            <a:off x="866540" y="8743218"/>
            <a:ext cx="2829158" cy="846766"/>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8" tIns="50798" rIns="50798" bIns="50798" numCol="1" spcCol="26788" rtlCol="0" anchor="ctr">
            <a:spAutoFit/>
          </a:bodyPr>
          <a:lstStyle/>
          <a:p>
            <a:pPr defTabSz="584170" latinLnBrk="1" hangingPunct="0"/>
            <a:r>
              <a:rPr lang="en-US" sz="2418" b="1" dirty="0" smtClean="0">
                <a:solidFill>
                  <a:srgbClr val="0052E2"/>
                </a:solidFill>
              </a:rPr>
              <a:t>33 </a:t>
            </a:r>
            <a:r>
              <a:rPr lang="en-US" sz="2418" b="1" dirty="0">
                <a:solidFill>
                  <a:srgbClr val="0052E2"/>
                </a:solidFill>
              </a:rPr>
              <a:t>Active ICUs</a:t>
            </a:r>
          </a:p>
          <a:p>
            <a:pPr defTabSz="584170" latinLnBrk="1" hangingPunct="0"/>
            <a:r>
              <a:rPr lang="en-US" sz="2418" b="1" dirty="0">
                <a:solidFill>
                  <a:srgbClr val="FF0000"/>
                </a:solidFill>
              </a:rPr>
              <a:t>103 Queue ICUs</a:t>
            </a:r>
            <a:endParaRPr lang="en-CA" sz="2418" b="1" dirty="0">
              <a:solidFill>
                <a:srgbClr val="FF0000"/>
              </a:solidFill>
            </a:endParaRPr>
          </a:p>
        </p:txBody>
      </p:sp>
      <p:sp>
        <p:nvSpPr>
          <p:cNvPr id="30" name="TextBox 29"/>
          <p:cNvSpPr txBox="1"/>
          <p:nvPr/>
        </p:nvSpPr>
        <p:spPr>
          <a:xfrm>
            <a:off x="2024245" y="2376070"/>
            <a:ext cx="1040345" cy="1021686"/>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rtl="0" latinLnBrk="1" hangingPunct="0"/>
            <a:r>
              <a:rPr lang="en-US" sz="1991" b="1" dirty="0">
                <a:solidFill>
                  <a:srgbClr val="000000"/>
                </a:solidFill>
              </a:rPr>
              <a:t>CA</a:t>
            </a:r>
            <a:endParaRPr lang="en-US" sz="1991" b="1" dirty="0">
              <a:solidFill>
                <a:srgbClr val="0052E2"/>
              </a:solidFill>
            </a:endParaRPr>
          </a:p>
          <a:p>
            <a:pPr defTabSz="584170" latinLnBrk="1" hangingPunct="0"/>
            <a:r>
              <a:rPr lang="en-US" sz="1991" b="1" dirty="0">
                <a:solidFill>
                  <a:srgbClr val="0052E2"/>
                </a:solidFill>
              </a:rPr>
              <a:t>4</a:t>
            </a:r>
            <a:r>
              <a:rPr lang="en-US" sz="1991" b="1" dirty="0" smtClean="0">
                <a:solidFill>
                  <a:srgbClr val="0052E2"/>
                </a:solidFill>
              </a:rPr>
              <a:t> </a:t>
            </a:r>
            <a:r>
              <a:rPr lang="en-US" sz="1991" b="1" dirty="0">
                <a:solidFill>
                  <a:srgbClr val="0052E2"/>
                </a:solidFill>
              </a:rPr>
              <a:t>ICUs</a:t>
            </a:r>
          </a:p>
          <a:p>
            <a:pPr defTabSz="584170" latinLnBrk="1" hangingPunct="0"/>
            <a:r>
              <a:rPr lang="en-US" sz="1991" b="1" dirty="0" smtClean="0">
                <a:solidFill>
                  <a:srgbClr val="FF0000"/>
                </a:solidFill>
              </a:rPr>
              <a:t>11 </a:t>
            </a:r>
            <a:r>
              <a:rPr lang="en-US" sz="1991" b="1" dirty="0">
                <a:solidFill>
                  <a:srgbClr val="FF0000"/>
                </a:solidFill>
              </a:rPr>
              <a:t>ICUs</a:t>
            </a:r>
            <a:endParaRPr lang="en-CA" sz="1991" b="1" dirty="0">
              <a:solidFill>
                <a:srgbClr val="FF0000"/>
              </a:solidFill>
            </a:endParaRPr>
          </a:p>
        </p:txBody>
      </p:sp>
      <p:sp>
        <p:nvSpPr>
          <p:cNvPr id="32" name="TextBox 31"/>
          <p:cNvSpPr txBox="1"/>
          <p:nvPr/>
        </p:nvSpPr>
        <p:spPr>
          <a:xfrm>
            <a:off x="7400756" y="2285852"/>
            <a:ext cx="1745667" cy="715320"/>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rtl="0" latinLnBrk="1" hangingPunct="0"/>
            <a:r>
              <a:rPr lang="en-US" sz="1991" b="1" dirty="0" smtClean="0">
                <a:solidFill>
                  <a:srgbClr val="000000"/>
                </a:solidFill>
              </a:rPr>
              <a:t>EU &amp; RUSSIA</a:t>
            </a:r>
            <a:endParaRPr lang="en-US" sz="1991" b="1" dirty="0">
              <a:solidFill>
                <a:srgbClr val="FF0000"/>
              </a:solidFill>
            </a:endParaRPr>
          </a:p>
          <a:p>
            <a:pPr defTabSz="584170" latinLnBrk="1" hangingPunct="0"/>
            <a:r>
              <a:rPr lang="en-US" sz="1991" b="1" dirty="0">
                <a:solidFill>
                  <a:srgbClr val="FF0000"/>
                </a:solidFill>
              </a:rPr>
              <a:t>9 ICUs</a:t>
            </a:r>
            <a:endParaRPr lang="en-CA" sz="1991" b="1" dirty="0">
              <a:solidFill>
                <a:srgbClr val="FF0000"/>
              </a:solidFill>
            </a:endParaRPr>
          </a:p>
        </p:txBody>
      </p:sp>
      <p:sp>
        <p:nvSpPr>
          <p:cNvPr id="36" name="TextBox 35"/>
          <p:cNvSpPr txBox="1"/>
          <p:nvPr/>
        </p:nvSpPr>
        <p:spPr>
          <a:xfrm>
            <a:off x="9574468" y="3248103"/>
            <a:ext cx="795085" cy="1021686"/>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rtl="0" latinLnBrk="1" hangingPunct="0"/>
            <a:r>
              <a:rPr lang="en-US" sz="1991" b="1" dirty="0">
                <a:solidFill>
                  <a:srgbClr val="000000"/>
                </a:solidFill>
              </a:rPr>
              <a:t>Asia</a:t>
            </a:r>
            <a:endParaRPr lang="en-US" sz="1991" b="1" dirty="0">
              <a:solidFill>
                <a:srgbClr val="0052E2"/>
              </a:solidFill>
            </a:endParaRPr>
          </a:p>
          <a:p>
            <a:pPr defTabSz="584170" latinLnBrk="1" hangingPunct="0"/>
            <a:r>
              <a:rPr lang="en-US" sz="1991" b="1" dirty="0">
                <a:solidFill>
                  <a:srgbClr val="0052E2"/>
                </a:solidFill>
              </a:rPr>
              <a:t>4 ICUs</a:t>
            </a:r>
          </a:p>
          <a:p>
            <a:pPr defTabSz="584170" latinLnBrk="1" hangingPunct="0"/>
            <a:r>
              <a:rPr lang="en-US" sz="1991" b="1" dirty="0">
                <a:solidFill>
                  <a:srgbClr val="FF0000"/>
                </a:solidFill>
              </a:rPr>
              <a:t>6 ICUs</a:t>
            </a:r>
          </a:p>
        </p:txBody>
      </p:sp>
      <p:sp>
        <p:nvSpPr>
          <p:cNvPr id="40" name="TextBox 39"/>
          <p:cNvSpPr txBox="1"/>
          <p:nvPr/>
        </p:nvSpPr>
        <p:spPr>
          <a:xfrm>
            <a:off x="11190237" y="5660010"/>
            <a:ext cx="1814563" cy="901397"/>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8" tIns="50798" rIns="50798" bIns="50798" numCol="1" spcCol="26788" rtlCol="0" anchor="ctr">
            <a:spAutoFit/>
          </a:bodyPr>
          <a:lstStyle/>
          <a:p>
            <a:pPr defTabSz="584170" latinLnBrk="1" hangingPunct="0"/>
            <a:r>
              <a:rPr lang="en-US" sz="1600" b="1" dirty="0" smtClean="0">
                <a:solidFill>
                  <a:srgbClr val="000000"/>
                </a:solidFill>
              </a:rPr>
              <a:t>Australia &amp; </a:t>
            </a:r>
          </a:p>
          <a:p>
            <a:pPr defTabSz="584170" latinLnBrk="1" hangingPunct="0"/>
            <a:r>
              <a:rPr lang="en-US" sz="1600" b="1" dirty="0" smtClean="0">
                <a:solidFill>
                  <a:srgbClr val="000000"/>
                </a:solidFill>
              </a:rPr>
              <a:t>New Zealand </a:t>
            </a:r>
          </a:p>
          <a:p>
            <a:pPr defTabSz="584170" latinLnBrk="1" hangingPunct="0"/>
            <a:r>
              <a:rPr lang="en-US" sz="1991" b="1" dirty="0">
                <a:solidFill>
                  <a:srgbClr val="FF0000"/>
                </a:solidFill>
              </a:rPr>
              <a:t>2</a:t>
            </a:r>
            <a:r>
              <a:rPr lang="en-US" sz="1991" b="1" dirty="0" smtClean="0">
                <a:solidFill>
                  <a:srgbClr val="FF0000"/>
                </a:solidFill>
              </a:rPr>
              <a:t> </a:t>
            </a:r>
            <a:r>
              <a:rPr lang="en-US" sz="1991" b="1" dirty="0">
                <a:solidFill>
                  <a:srgbClr val="FF0000"/>
                </a:solidFill>
              </a:rPr>
              <a:t>ICUs</a:t>
            </a:r>
            <a:endParaRPr lang="en-CA" sz="1991" b="1" dirty="0">
              <a:solidFill>
                <a:srgbClr val="FF0000"/>
              </a:solidFill>
            </a:endParaRPr>
          </a:p>
        </p:txBody>
      </p:sp>
      <p:sp>
        <p:nvSpPr>
          <p:cNvPr id="42" name="TextBox 41"/>
          <p:cNvSpPr txBox="1"/>
          <p:nvPr/>
        </p:nvSpPr>
        <p:spPr>
          <a:xfrm>
            <a:off x="2388314" y="5050973"/>
            <a:ext cx="923326" cy="1021686"/>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defTabSz="584170" latinLnBrk="1" hangingPunct="0"/>
            <a:r>
              <a:rPr lang="en-US" sz="1991" b="1" dirty="0">
                <a:solidFill>
                  <a:srgbClr val="000000"/>
                </a:solidFill>
              </a:rPr>
              <a:t>LATAM</a:t>
            </a:r>
          </a:p>
          <a:p>
            <a:pPr defTabSz="584170" latinLnBrk="1" hangingPunct="0"/>
            <a:r>
              <a:rPr lang="en-US" sz="1991" b="1" dirty="0">
                <a:solidFill>
                  <a:srgbClr val="0052E2"/>
                </a:solidFill>
              </a:rPr>
              <a:t>16 ICUs</a:t>
            </a:r>
          </a:p>
          <a:p>
            <a:pPr defTabSz="584170" latinLnBrk="1" hangingPunct="0"/>
            <a:r>
              <a:rPr lang="en-US" sz="1991" b="1" dirty="0">
                <a:solidFill>
                  <a:srgbClr val="FF0000"/>
                </a:solidFill>
              </a:rPr>
              <a:t>7 ICUs</a:t>
            </a:r>
            <a:endParaRPr lang="en-CA" sz="1991" b="1" dirty="0">
              <a:solidFill>
                <a:srgbClr val="FF0000"/>
              </a:solidFill>
            </a:endParaRPr>
          </a:p>
        </p:txBody>
      </p:sp>
      <p:pic>
        <p:nvPicPr>
          <p:cNvPr id="43"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3246613" y="6450408"/>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3260743" y="6156584"/>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91476" y="5150804"/>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243875" y="5303204"/>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396275" y="5455605"/>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474475" y="5192774"/>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287499" y="5034117"/>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423849" y="4503002"/>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236321" y="4524718"/>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352873" y="4063823"/>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45115" y="4063823"/>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887427" y="4540610"/>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1575346" y="4063823"/>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808839" y="4096099"/>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76" y="1587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7" y="1682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6" y="3206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176" y="4730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576" y="62547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9977" y="7778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2376" y="9302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d1ielco78gv5pf.cloudfront.net/assets/clear-495a83e08fc8e5d7569efe6339a1228ee08292fa1f2bee8e0be6532990cb385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4776" y="10826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45114" y="8553950"/>
            <a:ext cx="765382" cy="122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5118943" y="2868985"/>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9881749" y="2133452"/>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1520276" y="6896633"/>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9039576" y="4693010"/>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9191977" y="4845409"/>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8916103" y="4919817"/>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021117" y="4856980"/>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332194" y="5165587"/>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623775" y="4399186"/>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Box 73"/>
          <p:cNvSpPr txBox="1"/>
          <p:nvPr/>
        </p:nvSpPr>
        <p:spPr>
          <a:xfrm>
            <a:off x="7687076" y="5582825"/>
            <a:ext cx="974622" cy="715320"/>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798" tIns="50798" rIns="50798" bIns="50798" numCol="1" spcCol="26788" rtlCol="0" anchor="ctr">
            <a:spAutoFit/>
          </a:bodyPr>
          <a:lstStyle/>
          <a:p>
            <a:pPr rtl="0" latinLnBrk="1" hangingPunct="0"/>
            <a:r>
              <a:rPr lang="en-US" sz="1991" b="1" dirty="0">
                <a:solidFill>
                  <a:srgbClr val="000000"/>
                </a:solidFill>
              </a:rPr>
              <a:t>Middle E</a:t>
            </a:r>
            <a:endParaRPr lang="en-US" sz="1991" b="1" dirty="0">
              <a:solidFill>
                <a:srgbClr val="FF0000"/>
              </a:solidFill>
            </a:endParaRPr>
          </a:p>
          <a:p>
            <a:pPr defTabSz="584170" latinLnBrk="1" hangingPunct="0"/>
            <a:r>
              <a:rPr lang="en-US" sz="1991" b="1" dirty="0">
                <a:solidFill>
                  <a:srgbClr val="FF0000"/>
                </a:solidFill>
              </a:rPr>
              <a:t>3 ICUs</a:t>
            </a:r>
            <a:endParaRPr lang="en-CA" sz="1991" b="1" dirty="0">
              <a:solidFill>
                <a:srgbClr val="FF0000"/>
              </a:solidFill>
            </a:endParaRPr>
          </a:p>
        </p:txBody>
      </p:sp>
      <p:pic>
        <p:nvPicPr>
          <p:cNvPr id="75"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6378925" y="7390702"/>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7425806" y="4684493"/>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7878572" y="4097320"/>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034149" y="2285852"/>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186550" y="2438251"/>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10338950" y="2590652"/>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4926066" y="3758947"/>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5573766" y="2732424"/>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6338957" y="3742682"/>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5214006" y="3599157"/>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434" b="88679" l="9091" r="87879"/>
                    </a14:imgEffect>
                  </a14:imgLayer>
                </a14:imgProps>
              </a:ext>
              <a:ext uri="{28A0092B-C50C-407E-A947-70E740481C1C}">
                <a14:useLocalDpi xmlns:a14="http://schemas.microsoft.com/office/drawing/2010/main" val="0"/>
              </a:ext>
            </a:extLst>
          </a:blip>
          <a:srcRect/>
          <a:stretch/>
        </p:blipFill>
        <p:spPr bwMode="auto">
          <a:xfrm>
            <a:off x="5842657" y="3376393"/>
            <a:ext cx="278733" cy="44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1978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Study Status</a:t>
            </a:r>
          </a:p>
        </p:txBody>
      </p:sp>
      <p:sp>
        <p:nvSpPr>
          <p:cNvPr id="5" name="Shape 72"/>
          <p:cNvSpPr/>
          <p:nvPr/>
        </p:nvSpPr>
        <p:spPr>
          <a:xfrm>
            <a:off x="910970" y="228386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sp>
        <p:nvSpPr>
          <p:cNvPr id="11" name="TextBox 10">
            <a:extLst>
              <a:ext uri="{FF2B5EF4-FFF2-40B4-BE49-F238E27FC236}">
                <a16:creationId xmlns="" xmlns:a16="http://schemas.microsoft.com/office/drawing/2014/main" id="{C68A39F3-B49D-F04E-8E0B-42ADD68C31C5}"/>
              </a:ext>
            </a:extLst>
          </p:cNvPr>
          <p:cNvSpPr txBox="1"/>
          <p:nvPr/>
        </p:nvSpPr>
        <p:spPr>
          <a:xfrm>
            <a:off x="60169" y="8499707"/>
            <a:ext cx="12723502"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35353"/>
                </a:solidFill>
                <a:effectLst/>
                <a:uFillTx/>
                <a:sym typeface="Gill Sans Light"/>
              </a:rPr>
              <a:t>Significant delays in start up; long turn around time for contracts</a:t>
            </a:r>
          </a:p>
          <a:p>
            <a:pPr marL="0" marR="0" indent="0" algn="ctr" defTabSz="584200" rtl="0" fontAlgn="auto" latinLnBrk="1" hangingPunct="0">
              <a:lnSpc>
                <a:spcPct val="100000"/>
              </a:lnSpc>
              <a:spcBef>
                <a:spcPts val="0"/>
              </a:spcBef>
              <a:spcAft>
                <a:spcPts val="0"/>
              </a:spcAft>
              <a:buClrTx/>
              <a:buSzTx/>
              <a:buFontTx/>
              <a:buNone/>
              <a:tabLst/>
            </a:pPr>
            <a:r>
              <a:rPr lang="en-US" sz="2800" b="1" dirty="0">
                <a:solidFill>
                  <a:srgbClr val="FF0000"/>
                </a:solidFill>
              </a:rPr>
              <a:t>103</a:t>
            </a:r>
            <a:r>
              <a:rPr lang="en-US" sz="2800" b="1" dirty="0"/>
              <a:t> Sites in the ‘queue’ that we know of</a:t>
            </a:r>
            <a:endParaRPr kumimoji="0" lang="en-US" sz="2800" b="1" i="0" u="none" strike="noStrike" cap="none" spc="0" normalizeH="0" baseline="0" dirty="0">
              <a:ln>
                <a:noFill/>
              </a:ln>
              <a:solidFill>
                <a:srgbClr val="535353"/>
              </a:solidFill>
              <a:effectLst/>
              <a:uFillTx/>
              <a:sym typeface="Gill Sans Light"/>
            </a:endParaRPr>
          </a:p>
        </p:txBody>
      </p:sp>
      <p:pic>
        <p:nvPicPr>
          <p:cNvPr id="6" name="Graphic 5" descr="Bulls-eye">
            <a:extLst>
              <a:ext uri="{FF2B5EF4-FFF2-40B4-BE49-F238E27FC236}">
                <a16:creationId xmlns="" xmlns:a16="http://schemas.microsoft.com/office/drawing/2014/main" id="{04A8A319-4045-1646-BC9C-41C4B22DD205}"/>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70397" y="2819626"/>
            <a:ext cx="914400" cy="914400"/>
          </a:xfrm>
          <a:prstGeom prst="rect">
            <a:avLst/>
          </a:prstGeom>
        </p:spPr>
      </p:pic>
      <p:sp>
        <p:nvSpPr>
          <p:cNvPr id="12" name="TextBox 11">
            <a:extLst>
              <a:ext uri="{FF2B5EF4-FFF2-40B4-BE49-F238E27FC236}">
                <a16:creationId xmlns="" xmlns:a16="http://schemas.microsoft.com/office/drawing/2014/main" id="{958BA773-426A-CF48-893F-584FA99AC946}"/>
              </a:ext>
            </a:extLst>
          </p:cNvPr>
          <p:cNvSpPr txBox="1"/>
          <p:nvPr/>
        </p:nvSpPr>
        <p:spPr>
          <a:xfrm>
            <a:off x="11711354" y="2864961"/>
            <a:ext cx="1483186"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150!</a:t>
            </a:r>
          </a:p>
        </p:txBody>
      </p:sp>
      <p:graphicFrame>
        <p:nvGraphicFramePr>
          <p:cNvPr id="13" name="Chart 12"/>
          <p:cNvGraphicFramePr>
            <a:graphicFrameLocks/>
          </p:cNvGraphicFramePr>
          <p:nvPr>
            <p:extLst>
              <p:ext uri="{D42A27DB-BD31-4B8C-83A1-F6EECF244321}">
                <p14:modId xmlns:p14="http://schemas.microsoft.com/office/powerpoint/2010/main" val="883407887"/>
              </p:ext>
            </p:extLst>
          </p:nvPr>
        </p:nvGraphicFramePr>
        <p:xfrm>
          <a:off x="60169" y="2283864"/>
          <a:ext cx="11420669" cy="594311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6093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3"/>
            <a:ext cx="11054080" cy="848482"/>
          </a:xfrm>
        </p:spPr>
        <p:txBody>
          <a:bodyPr>
            <a:normAutofit/>
          </a:bodyPr>
          <a:lstStyle/>
          <a:p>
            <a:r>
              <a:rPr lang="en-CA" altLang="en-US" sz="4409" b="1" cap="none" dirty="0">
                <a:solidFill>
                  <a:srgbClr val="0052E2"/>
                </a:solidFill>
                <a:latin typeface="Avenir Next Condensed"/>
              </a:rPr>
              <a:t>Study Status</a:t>
            </a:r>
          </a:p>
        </p:txBody>
      </p:sp>
      <p:sp>
        <p:nvSpPr>
          <p:cNvPr id="5" name="Shape 72"/>
          <p:cNvSpPr/>
          <p:nvPr/>
        </p:nvSpPr>
        <p:spPr>
          <a:xfrm>
            <a:off x="910971" y="2283864"/>
            <a:ext cx="11173827" cy="1"/>
          </a:xfrm>
          <a:prstGeom prst="line">
            <a:avLst/>
          </a:prstGeom>
          <a:ln w="6350">
            <a:solidFill>
              <a:srgbClr val="5A5F5E"/>
            </a:solidFill>
            <a:miter lim="400000"/>
          </a:ln>
        </p:spPr>
        <p:txBody>
          <a:bodyPr lIns="0" tIns="0" rIns="0" bIns="0" anchor="ctr"/>
          <a:lstStyle/>
          <a:p>
            <a:pPr lvl="0"/>
            <a:endParaRPr sz="5120"/>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3" y="194541"/>
            <a:ext cx="2910261" cy="1508225"/>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71" y="194540"/>
            <a:ext cx="2370209" cy="939787"/>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6" y="194540"/>
            <a:ext cx="2209449" cy="1024839"/>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318038502"/>
              </p:ext>
            </p:extLst>
          </p:nvPr>
        </p:nvGraphicFramePr>
        <p:xfrm>
          <a:off x="428170" y="2516155"/>
          <a:ext cx="9014409" cy="66091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3150949301"/>
              </p:ext>
            </p:extLst>
          </p:nvPr>
        </p:nvGraphicFramePr>
        <p:xfrm>
          <a:off x="8432800" y="2283865"/>
          <a:ext cx="4572000" cy="40422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1241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99313" y="1827556"/>
            <a:ext cx="11054080" cy="848482"/>
          </a:xfrm>
        </p:spPr>
        <p:txBody>
          <a:bodyPr>
            <a:normAutofit fontScale="90000"/>
          </a:bodyPr>
          <a:lstStyle/>
          <a:p>
            <a:r>
              <a:rPr lang="en-CA" altLang="en-US" sz="4400" b="1" cap="none" dirty="0">
                <a:solidFill>
                  <a:srgbClr val="0052E2"/>
                </a:solidFill>
                <a:latin typeface="Avenir Next Condensed"/>
              </a:rPr>
              <a:t>EFFORT Barriers Survey Results – US only</a:t>
            </a:r>
          </a:p>
        </p:txBody>
      </p:sp>
      <p:graphicFrame>
        <p:nvGraphicFramePr>
          <p:cNvPr id="9" name="Table 8"/>
          <p:cNvGraphicFramePr>
            <a:graphicFrameLocks noGrp="1"/>
          </p:cNvGraphicFramePr>
          <p:nvPr>
            <p:extLst>
              <p:ext uri="{D42A27DB-BD31-4B8C-83A1-F6EECF244321}">
                <p14:modId xmlns:p14="http://schemas.microsoft.com/office/powerpoint/2010/main" val="3926220707"/>
              </p:ext>
            </p:extLst>
          </p:nvPr>
        </p:nvGraphicFramePr>
        <p:xfrm>
          <a:off x="372753" y="3364701"/>
          <a:ext cx="5797732" cy="5013571"/>
        </p:xfrm>
        <a:graphic>
          <a:graphicData uri="http://schemas.openxmlformats.org/drawingml/2006/table">
            <a:tbl>
              <a:tblPr firstRow="1" firstCol="1" bandRow="1">
                <a:tableStyleId>{5940675A-B579-460E-94D1-54222C63F5DA}</a:tableStyleId>
              </a:tblPr>
              <a:tblGrid>
                <a:gridCol w="2623586">
                  <a:extLst>
                    <a:ext uri="{9D8B030D-6E8A-4147-A177-3AD203B41FA5}">
                      <a16:colId xmlns="" xmlns:a16="http://schemas.microsoft.com/office/drawing/2014/main" val="20000"/>
                    </a:ext>
                  </a:extLst>
                </a:gridCol>
                <a:gridCol w="1587073">
                  <a:extLst>
                    <a:ext uri="{9D8B030D-6E8A-4147-A177-3AD203B41FA5}">
                      <a16:colId xmlns="" xmlns:a16="http://schemas.microsoft.com/office/drawing/2014/main" val="20001"/>
                    </a:ext>
                  </a:extLst>
                </a:gridCol>
                <a:gridCol w="1587073">
                  <a:extLst>
                    <a:ext uri="{9D8B030D-6E8A-4147-A177-3AD203B41FA5}">
                      <a16:colId xmlns="" xmlns:a16="http://schemas.microsoft.com/office/drawing/2014/main" val="20002"/>
                    </a:ext>
                  </a:extLst>
                </a:gridCol>
              </a:tblGrid>
              <a:tr h="597019">
                <a:tc>
                  <a:txBody>
                    <a:bodyPr/>
                    <a:lstStyle/>
                    <a:p>
                      <a:pPr>
                        <a:lnSpc>
                          <a:spcPct val="115000"/>
                        </a:lnSpc>
                        <a:spcAft>
                          <a:spcPts val="0"/>
                        </a:spcAft>
                      </a:pPr>
                      <a:r>
                        <a:rPr lang="en-US" sz="1800" b="1" dirty="0">
                          <a:effectLst/>
                        </a:rPr>
                        <a:t>Demographic  </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Overall (n=106)</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USA (n=61)  </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88576">
                <a:tc>
                  <a:txBody>
                    <a:bodyPr/>
                    <a:lstStyle/>
                    <a:p>
                      <a:pPr algn="r">
                        <a:lnSpc>
                          <a:spcPct val="115000"/>
                        </a:lnSpc>
                        <a:spcAft>
                          <a:spcPts val="0"/>
                        </a:spcAft>
                      </a:pPr>
                      <a:r>
                        <a:rPr lang="en-US" sz="1800">
                          <a:effectLst/>
                        </a:rPr>
                        <a:t>Female</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effectLst/>
                        </a:rPr>
                        <a:t>86 (81)</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45 (85)</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88576">
                <a:tc>
                  <a:txBody>
                    <a:bodyPr/>
                    <a:lstStyle/>
                    <a:p>
                      <a:pPr algn="r">
                        <a:lnSpc>
                          <a:spcPct val="115000"/>
                        </a:lnSpc>
                        <a:spcAft>
                          <a:spcPts val="0"/>
                        </a:spcAft>
                      </a:pPr>
                      <a:r>
                        <a:rPr lang="en-US" sz="1800">
                          <a:effectLst/>
                        </a:rPr>
                        <a:t>Male</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20 (19)</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8 (15)</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288576">
                <a:tc>
                  <a:txBody>
                    <a:bodyPr/>
                    <a:lstStyle/>
                    <a:p>
                      <a:pPr algn="r">
                        <a:lnSpc>
                          <a:spcPct val="115000"/>
                        </a:lnSpc>
                        <a:spcAft>
                          <a:spcPts val="0"/>
                        </a:spcAft>
                      </a:pPr>
                      <a:r>
                        <a:rPr lang="en-US" sz="1800" b="1" dirty="0">
                          <a:effectLst/>
                        </a:rPr>
                        <a:t>Age (years)</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45</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46</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88576">
                <a:tc>
                  <a:txBody>
                    <a:bodyPr/>
                    <a:lstStyle/>
                    <a:p>
                      <a:pPr algn="r">
                        <a:lnSpc>
                          <a:spcPct val="115000"/>
                        </a:lnSpc>
                        <a:spcAft>
                          <a:spcPts val="0"/>
                        </a:spcAft>
                      </a:pPr>
                      <a:r>
                        <a:rPr lang="en-US" sz="1800">
                          <a:effectLst/>
                        </a:rPr>
                        <a:t>min</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24</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24</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288576">
                <a:tc>
                  <a:txBody>
                    <a:bodyPr/>
                    <a:lstStyle/>
                    <a:p>
                      <a:pPr algn="r">
                        <a:lnSpc>
                          <a:spcPct val="115000"/>
                        </a:lnSpc>
                        <a:spcAft>
                          <a:spcPts val="0"/>
                        </a:spcAft>
                      </a:pPr>
                      <a:r>
                        <a:rPr lang="en-US" sz="1800">
                          <a:effectLst/>
                        </a:rPr>
                        <a:t>max</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72</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69</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288576">
                <a:tc>
                  <a:txBody>
                    <a:bodyPr/>
                    <a:lstStyle/>
                    <a:p>
                      <a:pPr>
                        <a:lnSpc>
                          <a:spcPct val="115000"/>
                        </a:lnSpc>
                        <a:spcAft>
                          <a:spcPts val="0"/>
                        </a:spcAft>
                      </a:pPr>
                      <a:r>
                        <a:rPr lang="en-US" sz="1800" b="1" dirty="0">
                          <a:effectLst/>
                        </a:rPr>
                        <a:t>Profession</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88576">
                <a:tc>
                  <a:txBody>
                    <a:bodyPr/>
                    <a:lstStyle/>
                    <a:p>
                      <a:pPr algn="r">
                        <a:lnSpc>
                          <a:spcPct val="115000"/>
                        </a:lnSpc>
                        <a:spcAft>
                          <a:spcPts val="0"/>
                        </a:spcAft>
                      </a:pPr>
                      <a:r>
                        <a:rPr lang="en-US" sz="1800">
                          <a:effectLst/>
                        </a:rPr>
                        <a:t>Doctor</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27 (26)</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13 (24)</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288576">
                <a:tc>
                  <a:txBody>
                    <a:bodyPr/>
                    <a:lstStyle/>
                    <a:p>
                      <a:pPr algn="r">
                        <a:lnSpc>
                          <a:spcPct val="115000"/>
                        </a:lnSpc>
                        <a:spcAft>
                          <a:spcPts val="0"/>
                        </a:spcAft>
                      </a:pPr>
                      <a:r>
                        <a:rPr lang="en-US" sz="1800">
                          <a:effectLst/>
                        </a:rPr>
                        <a:t>Dietitian</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66 (63)</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32 (59)</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288576">
                <a:tc>
                  <a:txBody>
                    <a:bodyPr/>
                    <a:lstStyle/>
                    <a:p>
                      <a:pPr algn="r">
                        <a:lnSpc>
                          <a:spcPct val="115000"/>
                        </a:lnSpc>
                        <a:spcAft>
                          <a:spcPts val="0"/>
                        </a:spcAft>
                      </a:pPr>
                      <a:r>
                        <a:rPr lang="en-US" sz="1800">
                          <a:effectLst/>
                        </a:rPr>
                        <a:t>Pharmacist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 (1)</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 (2)</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288576">
                <a:tc>
                  <a:txBody>
                    <a:bodyPr/>
                    <a:lstStyle/>
                    <a:p>
                      <a:pPr algn="r">
                        <a:lnSpc>
                          <a:spcPct val="115000"/>
                        </a:lnSpc>
                        <a:spcAft>
                          <a:spcPts val="0"/>
                        </a:spcAft>
                      </a:pPr>
                      <a:r>
                        <a:rPr lang="en-US" sz="1800">
                          <a:effectLst/>
                        </a:rPr>
                        <a:t>Nurse</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10 (10)</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8 (14)</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597019">
                <a:tc>
                  <a:txBody>
                    <a:bodyPr/>
                    <a:lstStyle/>
                    <a:p>
                      <a:pPr>
                        <a:lnSpc>
                          <a:spcPct val="115000"/>
                        </a:lnSpc>
                        <a:spcAft>
                          <a:spcPts val="0"/>
                        </a:spcAft>
                      </a:pPr>
                      <a:r>
                        <a:rPr lang="en-US" sz="1800" b="1" dirty="0">
                          <a:effectLst/>
                        </a:rPr>
                        <a:t>Years of experience </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16</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17</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r h="288576">
                <a:tc>
                  <a:txBody>
                    <a:bodyPr/>
                    <a:lstStyle/>
                    <a:p>
                      <a:pPr algn="r">
                        <a:lnSpc>
                          <a:spcPct val="115000"/>
                        </a:lnSpc>
                        <a:spcAft>
                          <a:spcPts val="0"/>
                        </a:spcAft>
                      </a:pPr>
                      <a:r>
                        <a:rPr lang="en-US" sz="1800">
                          <a:effectLst/>
                        </a:rPr>
                        <a:t>min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0</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2"/>
                  </a:ext>
                </a:extLst>
              </a:tr>
              <a:tr h="288576">
                <a:tc>
                  <a:txBody>
                    <a:bodyPr/>
                    <a:lstStyle/>
                    <a:p>
                      <a:pPr algn="r">
                        <a:lnSpc>
                          <a:spcPct val="115000"/>
                        </a:lnSpc>
                        <a:spcAft>
                          <a:spcPts val="0"/>
                        </a:spcAft>
                      </a:pPr>
                      <a:r>
                        <a:rPr lang="en-US" sz="1800">
                          <a:effectLst/>
                        </a:rPr>
                        <a:t>max</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45</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effectLst/>
                        </a:rPr>
                        <a:t>45</a:t>
                      </a:r>
                      <a:endParaRPr lang="en-CA"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99363793"/>
              </p:ext>
            </p:extLst>
          </p:nvPr>
        </p:nvGraphicFramePr>
        <p:xfrm>
          <a:off x="6522893" y="3303441"/>
          <a:ext cx="6102533" cy="5853302"/>
        </p:xfrm>
        <a:graphic>
          <a:graphicData uri="http://schemas.openxmlformats.org/drawingml/2006/table">
            <a:tbl>
              <a:tblPr firstRow="1" firstCol="1" bandRow="1">
                <a:tableStyleId>{5940675A-B579-460E-94D1-54222C63F5DA}</a:tableStyleId>
              </a:tblPr>
              <a:tblGrid>
                <a:gridCol w="3388362">
                  <a:extLst>
                    <a:ext uri="{9D8B030D-6E8A-4147-A177-3AD203B41FA5}">
                      <a16:colId xmlns="" xmlns:a16="http://schemas.microsoft.com/office/drawing/2014/main" val="20000"/>
                    </a:ext>
                  </a:extLst>
                </a:gridCol>
                <a:gridCol w="1349829">
                  <a:extLst>
                    <a:ext uri="{9D8B030D-6E8A-4147-A177-3AD203B41FA5}">
                      <a16:colId xmlns="" xmlns:a16="http://schemas.microsoft.com/office/drawing/2014/main" val="20001"/>
                    </a:ext>
                  </a:extLst>
                </a:gridCol>
                <a:gridCol w="1364342">
                  <a:extLst>
                    <a:ext uri="{9D8B030D-6E8A-4147-A177-3AD203B41FA5}">
                      <a16:colId xmlns="" xmlns:a16="http://schemas.microsoft.com/office/drawing/2014/main" val="20002"/>
                    </a:ext>
                  </a:extLst>
                </a:gridCol>
              </a:tblGrid>
              <a:tr h="237039">
                <a:tc>
                  <a:txBody>
                    <a:bodyPr/>
                    <a:lstStyle/>
                    <a:p>
                      <a:pPr>
                        <a:lnSpc>
                          <a:spcPct val="115000"/>
                        </a:lnSpc>
                        <a:spcAft>
                          <a:spcPts val="0"/>
                        </a:spcAft>
                      </a:pPr>
                      <a:r>
                        <a:rPr lang="en-US" sz="1800" b="1" dirty="0">
                          <a:effectLst/>
                        </a:rPr>
                        <a:t>Type of Hospital</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37039">
                <a:tc>
                  <a:txBody>
                    <a:bodyPr/>
                    <a:lstStyle/>
                    <a:p>
                      <a:pPr algn="r">
                        <a:lnSpc>
                          <a:spcPct val="115000"/>
                        </a:lnSpc>
                        <a:spcAft>
                          <a:spcPts val="0"/>
                        </a:spcAft>
                      </a:pPr>
                      <a:r>
                        <a:rPr lang="en-CA" sz="1800">
                          <a:effectLst/>
                        </a:rPr>
                        <a:t>Non-Teaching</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22 (20)</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11 (18)</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37039">
                <a:tc>
                  <a:txBody>
                    <a:bodyPr/>
                    <a:lstStyle/>
                    <a:p>
                      <a:pPr algn="r">
                        <a:lnSpc>
                          <a:spcPct val="115000"/>
                        </a:lnSpc>
                        <a:spcAft>
                          <a:spcPts val="0"/>
                        </a:spcAft>
                      </a:pPr>
                      <a:r>
                        <a:rPr lang="en-US" sz="1800">
                          <a:effectLst/>
                        </a:rPr>
                        <a:t>Teaching</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84 (80)</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50 (82)</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237039">
                <a:tc>
                  <a:txBody>
                    <a:bodyPr/>
                    <a:lstStyle/>
                    <a:p>
                      <a:pPr>
                        <a:lnSpc>
                          <a:spcPct val="115000"/>
                        </a:lnSpc>
                        <a:spcAft>
                          <a:spcPts val="0"/>
                        </a:spcAft>
                      </a:pPr>
                      <a:r>
                        <a:rPr lang="en-US" sz="1800" b="1" dirty="0">
                          <a:effectLst/>
                        </a:rPr>
                        <a:t>Open/closed ICU </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37039">
                <a:tc>
                  <a:txBody>
                    <a:bodyPr/>
                    <a:lstStyle/>
                    <a:p>
                      <a:pPr algn="r">
                        <a:lnSpc>
                          <a:spcPct val="115000"/>
                        </a:lnSpc>
                        <a:spcAft>
                          <a:spcPts val="0"/>
                        </a:spcAft>
                      </a:pPr>
                      <a:r>
                        <a:rPr lang="en-CA" sz="1800">
                          <a:effectLst/>
                        </a:rPr>
                        <a:t>Open</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28 (26)</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18 (29)</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237039">
                <a:tc>
                  <a:txBody>
                    <a:bodyPr/>
                    <a:lstStyle/>
                    <a:p>
                      <a:pPr algn="r">
                        <a:lnSpc>
                          <a:spcPct val="115000"/>
                        </a:lnSpc>
                        <a:spcAft>
                          <a:spcPts val="0"/>
                        </a:spcAft>
                      </a:pPr>
                      <a:r>
                        <a:rPr lang="en-US" sz="1800" dirty="0">
                          <a:effectLst/>
                        </a:rPr>
                        <a:t>Closed</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effectLst/>
                        </a:rPr>
                        <a:t>72 (68)</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36 (59)</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237039">
                <a:tc>
                  <a:txBody>
                    <a:bodyPr/>
                    <a:lstStyle/>
                    <a:p>
                      <a:pPr algn="r">
                        <a:lnSpc>
                          <a:spcPct val="115000"/>
                        </a:lnSpc>
                        <a:spcAft>
                          <a:spcPts val="0"/>
                        </a:spcAft>
                      </a:pPr>
                      <a:r>
                        <a:rPr lang="en-US" sz="1800">
                          <a:effectLst/>
                        </a:rPr>
                        <a:t>Other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6 (6)</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7 (11)</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37039">
                <a:tc>
                  <a:txBody>
                    <a:bodyPr/>
                    <a:lstStyle/>
                    <a:p>
                      <a:pPr>
                        <a:lnSpc>
                          <a:spcPct val="115000"/>
                        </a:lnSpc>
                        <a:spcAft>
                          <a:spcPts val="0"/>
                        </a:spcAft>
                      </a:pPr>
                      <a:r>
                        <a:rPr lang="en-US" sz="1800" b="1" dirty="0">
                          <a:effectLst/>
                        </a:rPr>
                        <a:t># ICU beds</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30</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29</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237039">
                <a:tc>
                  <a:txBody>
                    <a:bodyPr/>
                    <a:lstStyle/>
                    <a:p>
                      <a:pPr algn="r">
                        <a:lnSpc>
                          <a:spcPct val="115000"/>
                        </a:lnSpc>
                        <a:spcAft>
                          <a:spcPts val="0"/>
                        </a:spcAft>
                      </a:pPr>
                      <a:r>
                        <a:rPr lang="en-US" sz="1800">
                          <a:effectLst/>
                        </a:rPr>
                        <a:t>min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3</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6</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237039">
                <a:tc>
                  <a:txBody>
                    <a:bodyPr/>
                    <a:lstStyle/>
                    <a:p>
                      <a:pPr algn="r">
                        <a:lnSpc>
                          <a:spcPct val="115000"/>
                        </a:lnSpc>
                        <a:spcAft>
                          <a:spcPts val="0"/>
                        </a:spcAft>
                      </a:pPr>
                      <a:r>
                        <a:rPr lang="en-US" sz="1800">
                          <a:effectLst/>
                        </a:rPr>
                        <a:t>max</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240</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90</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490346">
                <a:tc>
                  <a:txBody>
                    <a:bodyPr/>
                    <a:lstStyle/>
                    <a:p>
                      <a:pPr>
                        <a:lnSpc>
                          <a:spcPct val="115000"/>
                        </a:lnSpc>
                        <a:spcAft>
                          <a:spcPts val="0"/>
                        </a:spcAft>
                      </a:pPr>
                      <a:r>
                        <a:rPr lang="en-US" sz="1800" b="1" dirty="0">
                          <a:effectLst/>
                        </a:rPr>
                        <a:t>Dietitian working in the ICU</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237039">
                <a:tc>
                  <a:txBody>
                    <a:bodyPr/>
                    <a:lstStyle/>
                    <a:p>
                      <a:pPr algn="r">
                        <a:lnSpc>
                          <a:spcPct val="115000"/>
                        </a:lnSpc>
                        <a:spcAft>
                          <a:spcPts val="0"/>
                        </a:spcAft>
                      </a:pPr>
                      <a:r>
                        <a:rPr lang="en-US" sz="1800">
                          <a:effectLst/>
                        </a:rPr>
                        <a:t>Yes</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94 (88)</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61 (100)</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r h="237039">
                <a:tc>
                  <a:txBody>
                    <a:bodyPr/>
                    <a:lstStyle/>
                    <a:p>
                      <a:pPr algn="r">
                        <a:lnSpc>
                          <a:spcPct val="115000"/>
                        </a:lnSpc>
                        <a:spcAft>
                          <a:spcPts val="0"/>
                        </a:spcAft>
                      </a:pPr>
                      <a:r>
                        <a:rPr lang="en-US" sz="1800">
                          <a:effectLst/>
                        </a:rPr>
                        <a:t>FTE</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1.1</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1.23</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2"/>
                  </a:ext>
                </a:extLst>
              </a:tr>
              <a:tr h="237039">
                <a:tc>
                  <a:txBody>
                    <a:bodyPr/>
                    <a:lstStyle/>
                    <a:p>
                      <a:pPr algn="r">
                        <a:lnSpc>
                          <a:spcPct val="115000"/>
                        </a:lnSpc>
                        <a:spcAft>
                          <a:spcPts val="0"/>
                        </a:spcAft>
                      </a:pPr>
                      <a:r>
                        <a:rPr lang="en-US" sz="1800">
                          <a:effectLst/>
                        </a:rPr>
                        <a:t>min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0.25</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0.2</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3"/>
                  </a:ext>
                </a:extLst>
              </a:tr>
              <a:tr h="237039">
                <a:tc>
                  <a:txBody>
                    <a:bodyPr/>
                    <a:lstStyle/>
                    <a:p>
                      <a:pPr algn="r">
                        <a:lnSpc>
                          <a:spcPct val="115000"/>
                        </a:lnSpc>
                        <a:spcAft>
                          <a:spcPts val="0"/>
                        </a:spcAft>
                      </a:pPr>
                      <a:r>
                        <a:rPr lang="en-US" sz="1800">
                          <a:effectLst/>
                        </a:rPr>
                        <a:t>max</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7</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7</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4"/>
                  </a:ext>
                </a:extLst>
              </a:tr>
              <a:tr h="237039">
                <a:tc>
                  <a:txBody>
                    <a:bodyPr/>
                    <a:lstStyle/>
                    <a:p>
                      <a:pPr>
                        <a:lnSpc>
                          <a:spcPct val="115000"/>
                        </a:lnSpc>
                        <a:spcAft>
                          <a:spcPts val="0"/>
                        </a:spcAft>
                      </a:pPr>
                      <a:r>
                        <a:rPr lang="en-US" sz="1800" b="1" dirty="0">
                          <a:effectLst/>
                        </a:rPr>
                        <a:t>User Language</a:t>
                      </a:r>
                      <a:endParaRPr lang="en-CA"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a:effectLst/>
                        </a:rPr>
                        <a:t> </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5"/>
                  </a:ext>
                </a:extLst>
              </a:tr>
              <a:tr h="237039">
                <a:tc>
                  <a:txBody>
                    <a:bodyPr/>
                    <a:lstStyle/>
                    <a:p>
                      <a:pPr algn="r">
                        <a:lnSpc>
                          <a:spcPct val="115000"/>
                        </a:lnSpc>
                        <a:spcAft>
                          <a:spcPts val="0"/>
                        </a:spcAft>
                      </a:pPr>
                      <a:r>
                        <a:rPr lang="en-US" sz="1800">
                          <a:effectLst/>
                        </a:rPr>
                        <a:t>English</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800">
                          <a:effectLst/>
                        </a:rPr>
                        <a:t>--</a:t>
                      </a:r>
                      <a:endParaRPr lang="en-CA"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55 (90)</a:t>
                      </a:r>
                      <a:endParaRPr lang="en-CA" sz="1800">
                        <a:effectLst/>
                        <a:latin typeface="Calibri"/>
                        <a:ea typeface="Calibri"/>
                        <a:cs typeface="Times New Roman"/>
                      </a:endParaRPr>
                    </a:p>
                  </a:txBody>
                  <a:tcPr marL="68580" marR="68580" marT="0" marB="0"/>
                </a:tc>
                <a:extLst>
                  <a:ext uri="{0D108BD9-81ED-4DB2-BD59-A6C34878D82A}">
                    <a16:rowId xmlns="" xmlns:a16="http://schemas.microsoft.com/office/drawing/2014/main" val="10016"/>
                  </a:ext>
                </a:extLst>
              </a:tr>
              <a:tr h="237039">
                <a:tc>
                  <a:txBody>
                    <a:bodyPr/>
                    <a:lstStyle/>
                    <a:p>
                      <a:pPr algn="r">
                        <a:lnSpc>
                          <a:spcPct val="115000"/>
                        </a:lnSpc>
                        <a:spcAft>
                          <a:spcPts val="0"/>
                        </a:spcAft>
                      </a:pPr>
                      <a:r>
                        <a:rPr lang="en-US" sz="1800">
                          <a:effectLst/>
                        </a:rPr>
                        <a:t>Spanish</a:t>
                      </a:r>
                      <a:endParaRPr lang="en-CA"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800">
                          <a:effectLst/>
                        </a:rPr>
                        <a:t>--</a:t>
                      </a:r>
                      <a:endParaRPr lang="en-CA"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dirty="0">
                          <a:effectLst/>
                        </a:rPr>
                        <a:t>6 (10)</a:t>
                      </a:r>
                      <a:endParaRPr lang="en-CA"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7"/>
                  </a:ext>
                </a:extLst>
              </a:tr>
            </a:tbl>
          </a:graphicData>
        </a:graphic>
      </p:graphicFrame>
      <p:pic>
        <p:nvPicPr>
          <p:cNvPr id="5"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6" name="CNNPNG.png"/>
          <p:cNvPicPr/>
          <p:nvPr/>
        </p:nvPicPr>
        <p:blipFill>
          <a:blip r:embed="rId4"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Tree>
    <p:extLst>
      <p:ext uri="{BB962C8B-B14F-4D97-AF65-F5344CB8AC3E}">
        <p14:creationId xmlns:p14="http://schemas.microsoft.com/office/powerpoint/2010/main" val="35856645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859405" y="1332856"/>
            <a:ext cx="11054080" cy="848482"/>
          </a:xfrm>
        </p:spPr>
        <p:txBody>
          <a:bodyPr>
            <a:normAutofit/>
          </a:bodyPr>
          <a:lstStyle/>
          <a:p>
            <a:r>
              <a:rPr lang="en-CA" altLang="en-US" sz="4400" b="1" cap="none" dirty="0">
                <a:solidFill>
                  <a:srgbClr val="0052E2"/>
                </a:solidFill>
                <a:latin typeface="Avenir Next Condensed"/>
              </a:rPr>
              <a:t>To what extent do you understand the...</a:t>
            </a:r>
          </a:p>
        </p:txBody>
      </p:sp>
      <p:graphicFrame>
        <p:nvGraphicFramePr>
          <p:cNvPr id="4" name="Chart 3"/>
          <p:cNvGraphicFramePr>
            <a:graphicFrameLocks/>
          </p:cNvGraphicFramePr>
          <p:nvPr>
            <p:extLst>
              <p:ext uri="{D42A27DB-BD31-4B8C-83A1-F6EECF244321}">
                <p14:modId xmlns:p14="http://schemas.microsoft.com/office/powerpoint/2010/main" val="1468748128"/>
              </p:ext>
            </p:extLst>
          </p:nvPr>
        </p:nvGraphicFramePr>
        <p:xfrm>
          <a:off x="326007" y="2199664"/>
          <a:ext cx="12540343" cy="78377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Effort_Logo.png"/>
          <p:cNvPicPr/>
          <p:nvPr/>
        </p:nvPicPr>
        <p:blipFill>
          <a:blip r:embed="rId4"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6" name="CNNPNG.png"/>
          <p:cNvPicPr/>
          <p:nvPr/>
        </p:nvPicPr>
        <p:blipFill>
          <a:blip r:embed="rId5"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Tree>
    <p:extLst>
      <p:ext uri="{BB962C8B-B14F-4D97-AF65-F5344CB8AC3E}">
        <p14:creationId xmlns:p14="http://schemas.microsoft.com/office/powerpoint/2010/main" val="17355371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194437692"/>
              </p:ext>
            </p:extLst>
          </p:nvPr>
        </p:nvGraphicFramePr>
        <p:xfrm>
          <a:off x="293915" y="1899556"/>
          <a:ext cx="12687300" cy="785404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930768" y="1138340"/>
            <a:ext cx="11054080" cy="848482"/>
          </a:xfrm>
        </p:spPr>
        <p:txBody>
          <a:bodyPr>
            <a:normAutofit/>
          </a:bodyPr>
          <a:lstStyle/>
          <a:p>
            <a:r>
              <a:rPr lang="en-CA" altLang="en-US" sz="4400" b="1" cap="none" dirty="0">
                <a:solidFill>
                  <a:srgbClr val="0052E2"/>
                </a:solidFill>
                <a:latin typeface="Avenir Next Condensed"/>
              </a:rPr>
              <a:t>To what extent do you agree with……</a:t>
            </a:r>
          </a:p>
        </p:txBody>
      </p:sp>
      <p:pic>
        <p:nvPicPr>
          <p:cNvPr id="5" name="Effort_Logo.png"/>
          <p:cNvPicPr/>
          <p:nvPr/>
        </p:nvPicPr>
        <p:blipFill>
          <a:blip r:embed="rId4"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7" name="CNNPNG.png"/>
          <p:cNvPicPr/>
          <p:nvPr/>
        </p:nvPicPr>
        <p:blipFill>
          <a:blip r:embed="rId5"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Tree>
    <p:extLst>
      <p:ext uri="{BB962C8B-B14F-4D97-AF65-F5344CB8AC3E}">
        <p14:creationId xmlns:p14="http://schemas.microsoft.com/office/powerpoint/2010/main" val="8417224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746063706"/>
              </p:ext>
            </p:extLst>
          </p:nvPr>
        </p:nvGraphicFramePr>
        <p:xfrm>
          <a:off x="100977" y="2045214"/>
          <a:ext cx="12787708" cy="770838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851940" y="1075689"/>
            <a:ext cx="12328032" cy="848482"/>
          </a:xfrm>
        </p:spPr>
        <p:txBody>
          <a:bodyPr>
            <a:normAutofit fontScale="90000"/>
          </a:bodyPr>
          <a:lstStyle/>
          <a:p>
            <a:r>
              <a:rPr lang="en-US" altLang="en-US" sz="4400" b="1" cap="none" dirty="0">
                <a:solidFill>
                  <a:srgbClr val="0052E2"/>
                </a:solidFill>
                <a:latin typeface="Avenir Next Condensed"/>
              </a:rPr>
              <a:t>How confident are you that today you could….</a:t>
            </a:r>
            <a:endParaRPr lang="en-CA" altLang="en-US" sz="4400" b="1" cap="none" dirty="0">
              <a:solidFill>
                <a:srgbClr val="0052E2"/>
              </a:solidFill>
              <a:latin typeface="Avenir Next Condensed"/>
            </a:endParaRPr>
          </a:p>
        </p:txBody>
      </p:sp>
      <p:pic>
        <p:nvPicPr>
          <p:cNvPr id="10" name="Effort_Logo.png"/>
          <p:cNvPicPr/>
          <p:nvPr/>
        </p:nvPicPr>
        <p:blipFill>
          <a:blip r:embed="rId4"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12" name="CNNPNG.png"/>
          <p:cNvPicPr/>
          <p:nvPr/>
        </p:nvPicPr>
        <p:blipFill>
          <a:blip r:embed="rId5"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
        <p:nvSpPr>
          <p:cNvPr id="15" name="Rectangle 14"/>
          <p:cNvSpPr/>
          <p:nvPr/>
        </p:nvSpPr>
        <p:spPr>
          <a:xfrm>
            <a:off x="0" y="3802029"/>
            <a:ext cx="5123793" cy="817267"/>
          </a:xfrm>
          <a:prstGeom prst="rect">
            <a:avLst/>
          </a:prstGeom>
          <a:noFill/>
          <a:ln w="381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solidFill>
                  <a:srgbClr val="FF0000"/>
                </a:solidFill>
              </a:ln>
              <a:solidFill>
                <a:srgbClr val="FFFFFF"/>
              </a:solidFill>
              <a:effectLst/>
              <a:uFillTx/>
              <a:latin typeface="+mn-lt"/>
              <a:ea typeface="+mn-ea"/>
              <a:cs typeface="+mn-cs"/>
              <a:sym typeface="Gill Sans Light"/>
            </a:endParaRPr>
          </a:p>
        </p:txBody>
      </p:sp>
      <p:sp>
        <p:nvSpPr>
          <p:cNvPr id="16" name="Rectangle 15"/>
          <p:cNvSpPr/>
          <p:nvPr/>
        </p:nvSpPr>
        <p:spPr>
          <a:xfrm>
            <a:off x="94592" y="2080261"/>
            <a:ext cx="5029201" cy="962484"/>
          </a:xfrm>
          <a:prstGeom prst="rect">
            <a:avLst/>
          </a:prstGeom>
          <a:noFill/>
          <a:ln w="381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solidFill>
                  <a:srgbClr val="FF0000"/>
                </a:solidFill>
              </a:ln>
              <a:solidFill>
                <a:srgbClr val="FFFFFF"/>
              </a:solidFill>
              <a:effectLst/>
              <a:uFillTx/>
              <a:latin typeface="+mn-lt"/>
              <a:ea typeface="+mn-ea"/>
              <a:cs typeface="+mn-cs"/>
              <a:sym typeface="Gill Sans Light"/>
            </a:endParaRPr>
          </a:p>
        </p:txBody>
      </p:sp>
      <p:sp>
        <p:nvSpPr>
          <p:cNvPr id="17" name="Rectangle 16"/>
          <p:cNvSpPr/>
          <p:nvPr/>
        </p:nvSpPr>
        <p:spPr>
          <a:xfrm>
            <a:off x="-1" y="4598275"/>
            <a:ext cx="5123793" cy="817267"/>
          </a:xfrm>
          <a:prstGeom prst="rect">
            <a:avLst/>
          </a:prstGeom>
          <a:noFill/>
          <a:ln w="381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solidFill>
                  <a:srgbClr val="FF0000"/>
                </a:solidFill>
              </a:ln>
              <a:solidFill>
                <a:srgbClr val="FFFFFF"/>
              </a:solidFill>
              <a:effectLst/>
              <a:uFillTx/>
              <a:latin typeface="+mn-lt"/>
              <a:ea typeface="+mn-ea"/>
              <a:cs typeface="+mn-cs"/>
              <a:sym typeface="Gill Sans Light"/>
            </a:endParaRPr>
          </a:p>
        </p:txBody>
      </p:sp>
      <p:sp>
        <p:nvSpPr>
          <p:cNvPr id="18" name="Rectangle 17"/>
          <p:cNvSpPr/>
          <p:nvPr/>
        </p:nvSpPr>
        <p:spPr>
          <a:xfrm>
            <a:off x="47295" y="5418256"/>
            <a:ext cx="5123793" cy="817267"/>
          </a:xfrm>
          <a:prstGeom prst="rect">
            <a:avLst/>
          </a:prstGeom>
          <a:noFill/>
          <a:ln w="381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solidFill>
                  <a:srgbClr val="FF0000"/>
                </a:solidFill>
              </a:ln>
              <a:solidFill>
                <a:srgbClr val="FFFFFF"/>
              </a:solidFill>
              <a:effectLst/>
              <a:uFillTx/>
              <a:latin typeface="+mn-lt"/>
              <a:ea typeface="+mn-ea"/>
              <a:cs typeface="+mn-cs"/>
              <a:sym typeface="Gill Sans Light"/>
            </a:endParaRPr>
          </a:p>
        </p:txBody>
      </p:sp>
      <p:sp>
        <p:nvSpPr>
          <p:cNvPr id="14" name="Rectangle 13">
            <a:extLst>
              <a:ext uri="{FF2B5EF4-FFF2-40B4-BE49-F238E27FC236}">
                <a16:creationId xmlns="" xmlns:a16="http://schemas.microsoft.com/office/drawing/2014/main" id="{C8BA572D-4E6C-924E-9BC6-50F26A63ECCB}"/>
              </a:ext>
            </a:extLst>
          </p:cNvPr>
          <p:cNvSpPr/>
          <p:nvPr/>
        </p:nvSpPr>
        <p:spPr>
          <a:xfrm>
            <a:off x="116115" y="7708386"/>
            <a:ext cx="5123793" cy="817267"/>
          </a:xfrm>
          <a:prstGeom prst="rect">
            <a:avLst/>
          </a:prstGeom>
          <a:noFill/>
          <a:ln w="381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solidFill>
                  <a:srgbClr val="FF0000"/>
                </a:solidFill>
              </a:ln>
              <a:solidFill>
                <a:srgbClr val="FFFFFF"/>
              </a:solidFill>
              <a:effectLst/>
              <a:uFillTx/>
              <a:latin typeface="+mn-lt"/>
              <a:ea typeface="+mn-ea"/>
              <a:cs typeface="+mn-cs"/>
              <a:sym typeface="Gill Sans Light"/>
            </a:endParaRPr>
          </a:p>
        </p:txBody>
      </p:sp>
    </p:spTree>
    <p:extLst>
      <p:ext uri="{BB962C8B-B14F-4D97-AF65-F5344CB8AC3E}">
        <p14:creationId xmlns:p14="http://schemas.microsoft.com/office/powerpoint/2010/main" val="6058220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820046" y="5807448"/>
            <a:ext cx="1801775"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760" dirty="0">
                <a:solidFill>
                  <a:schemeClr val="bg1">
                    <a:lumMod val="90000"/>
                    <a:lumOff val="10000"/>
                  </a:schemeClr>
                </a:solidFill>
                <a:latin typeface="Arial" panose="020B0604020202020204" pitchFamily="34" charset="0"/>
              </a:rPr>
              <a:t>4000 ICU patients</a:t>
            </a:r>
          </a:p>
        </p:txBody>
      </p:sp>
      <p:sp>
        <p:nvSpPr>
          <p:cNvPr id="138243" name="Rectangle 5"/>
          <p:cNvSpPr>
            <a:spLocks noChangeArrowheads="1"/>
          </p:cNvSpPr>
          <p:nvPr/>
        </p:nvSpPr>
        <p:spPr bwMode="auto">
          <a:xfrm>
            <a:off x="4905419" y="5832265"/>
            <a:ext cx="384721"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160">
                <a:solidFill>
                  <a:schemeClr val="bg1">
                    <a:lumMod val="90000"/>
                    <a:lumOff val="10000"/>
                  </a:schemeClr>
                </a:solidFill>
                <a:latin typeface="Arial" panose="020B0604020202020204" pitchFamily="34" charset="0"/>
              </a:rPr>
              <a:t>R</a:t>
            </a:r>
            <a:endParaRPr lang="en-US" altLang="en-US" sz="1920">
              <a:solidFill>
                <a:schemeClr val="bg1">
                  <a:lumMod val="90000"/>
                  <a:lumOff val="10000"/>
                </a:schemeClr>
              </a:solidFill>
              <a:latin typeface="Albertus Extra Bold" pitchFamily="34" charset="0"/>
            </a:endParaRPr>
          </a:p>
        </p:txBody>
      </p:sp>
      <p:sp>
        <p:nvSpPr>
          <p:cNvPr id="99332" name="Rectangle 6"/>
          <p:cNvSpPr>
            <a:spLocks noChangeArrowheads="1"/>
          </p:cNvSpPr>
          <p:nvPr/>
        </p:nvSpPr>
        <p:spPr bwMode="auto">
          <a:xfrm>
            <a:off x="5267961" y="4699379"/>
            <a:ext cx="2682240"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760" dirty="0">
                <a:solidFill>
                  <a:schemeClr val="bg1">
                    <a:lumMod val="90000"/>
                    <a:lumOff val="10000"/>
                  </a:schemeClr>
                </a:solidFill>
                <a:latin typeface="Arial" panose="020B0604020202020204" pitchFamily="34" charset="0"/>
              </a:rPr>
              <a:t>Target </a:t>
            </a:r>
            <a:r>
              <a:rPr lang="en-US" altLang="en-US" sz="1760" u="sng" dirty="0">
                <a:solidFill>
                  <a:schemeClr val="bg1">
                    <a:lumMod val="90000"/>
                    <a:lumOff val="10000"/>
                  </a:schemeClr>
                </a:solidFill>
                <a:latin typeface="Arial" panose="020B0604020202020204" pitchFamily="34" charset="0"/>
              </a:rPr>
              <a:t>&gt;</a:t>
            </a:r>
            <a:r>
              <a:rPr lang="en-US" altLang="en-US" sz="1760" dirty="0">
                <a:solidFill>
                  <a:schemeClr val="bg1">
                    <a:lumMod val="90000"/>
                    <a:lumOff val="10000"/>
                  </a:schemeClr>
                </a:solidFill>
                <a:latin typeface="Arial" panose="020B0604020202020204" pitchFamily="34" charset="0"/>
              </a:rPr>
              <a:t>2.2 gram/kg/day</a:t>
            </a:r>
            <a:endParaRPr lang="en-US" altLang="en-US" sz="1920" dirty="0">
              <a:solidFill>
                <a:schemeClr val="bg1">
                  <a:lumMod val="90000"/>
                  <a:lumOff val="10000"/>
                </a:schemeClr>
              </a:solidFill>
              <a:latin typeface="Albertus Extra Bold"/>
            </a:endParaRPr>
          </a:p>
        </p:txBody>
      </p:sp>
      <p:sp>
        <p:nvSpPr>
          <p:cNvPr id="99333" name="Rectangle 7"/>
          <p:cNvSpPr>
            <a:spLocks noChangeArrowheads="1"/>
          </p:cNvSpPr>
          <p:nvPr/>
        </p:nvSpPr>
        <p:spPr bwMode="auto">
          <a:xfrm>
            <a:off x="5421872" y="7173384"/>
            <a:ext cx="2457403"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760" dirty="0">
                <a:solidFill>
                  <a:schemeClr val="bg1">
                    <a:lumMod val="90000"/>
                    <a:lumOff val="10000"/>
                  </a:schemeClr>
                </a:solidFill>
                <a:latin typeface="Arial" panose="020B0604020202020204" pitchFamily="34" charset="0"/>
              </a:rPr>
              <a:t>Target </a:t>
            </a:r>
            <a:r>
              <a:rPr lang="en-US" altLang="en-US" sz="1760" u="sng" dirty="0">
                <a:solidFill>
                  <a:schemeClr val="bg1">
                    <a:lumMod val="90000"/>
                    <a:lumOff val="10000"/>
                  </a:schemeClr>
                </a:solidFill>
                <a:latin typeface="Arial" panose="020B0604020202020204" pitchFamily="34" charset="0"/>
              </a:rPr>
              <a:t>&lt;</a:t>
            </a:r>
            <a:r>
              <a:rPr lang="en-US" altLang="en-US" sz="1760" dirty="0">
                <a:solidFill>
                  <a:schemeClr val="bg1">
                    <a:lumMod val="90000"/>
                    <a:lumOff val="10000"/>
                  </a:schemeClr>
                </a:solidFill>
                <a:latin typeface="Arial" panose="020B0604020202020204" pitchFamily="34" charset="0"/>
              </a:rPr>
              <a:t>1.2 gram/kg/day</a:t>
            </a:r>
          </a:p>
        </p:txBody>
      </p:sp>
      <p:sp>
        <p:nvSpPr>
          <p:cNvPr id="138246" name="Freeform 10"/>
          <p:cNvSpPr>
            <a:spLocks/>
          </p:cNvSpPr>
          <p:nvPr/>
        </p:nvSpPr>
        <p:spPr bwMode="auto">
          <a:xfrm>
            <a:off x="4636347" y="5744210"/>
            <a:ext cx="866987" cy="785707"/>
          </a:xfrm>
          <a:custGeom>
            <a:avLst/>
            <a:gdLst>
              <a:gd name="T0" fmla="*/ 2147483646 w 2050"/>
              <a:gd name="T1" fmla="*/ 2147483646 h 1857"/>
              <a:gd name="T2" fmla="*/ 2147483646 w 2050"/>
              <a:gd name="T3" fmla="*/ 2147483646 h 1857"/>
              <a:gd name="T4" fmla="*/ 2147483646 w 2050"/>
              <a:gd name="T5" fmla="*/ 2147483646 h 1857"/>
              <a:gd name="T6" fmla="*/ 2147483646 w 2050"/>
              <a:gd name="T7" fmla="*/ 2147483646 h 1857"/>
              <a:gd name="T8" fmla="*/ 2147483646 w 2050"/>
              <a:gd name="T9" fmla="*/ 2147483646 h 1857"/>
              <a:gd name="T10" fmla="*/ 2147483646 w 2050"/>
              <a:gd name="T11" fmla="*/ 2147483646 h 1857"/>
              <a:gd name="T12" fmla="*/ 2147483646 w 2050"/>
              <a:gd name="T13" fmla="*/ 2147483646 h 1857"/>
              <a:gd name="T14" fmla="*/ 2147483646 w 2050"/>
              <a:gd name="T15" fmla="*/ 2147483646 h 1857"/>
              <a:gd name="T16" fmla="*/ 2147483646 w 2050"/>
              <a:gd name="T17" fmla="*/ 0 h 1857"/>
              <a:gd name="T18" fmla="*/ 2147483646 w 2050"/>
              <a:gd name="T19" fmla="*/ 2147483646 h 1857"/>
              <a:gd name="T20" fmla="*/ 2147483646 w 2050"/>
              <a:gd name="T21" fmla="*/ 2147483646 h 1857"/>
              <a:gd name="T22" fmla="*/ 2147483646 w 2050"/>
              <a:gd name="T23" fmla="*/ 2147483646 h 1857"/>
              <a:gd name="T24" fmla="*/ 2147483646 w 2050"/>
              <a:gd name="T25" fmla="*/ 2147483646 h 1857"/>
              <a:gd name="T26" fmla="*/ 2147483646 w 2050"/>
              <a:gd name="T27" fmla="*/ 2147483646 h 1857"/>
              <a:gd name="T28" fmla="*/ 2147483646 w 2050"/>
              <a:gd name="T29" fmla="*/ 2147483646 h 1857"/>
              <a:gd name="T30" fmla="*/ 2147483646 w 2050"/>
              <a:gd name="T31" fmla="*/ 2147483646 h 1857"/>
              <a:gd name="T32" fmla="*/ 0 w 2050"/>
              <a:gd name="T33" fmla="*/ 2147483646 h 1857"/>
              <a:gd name="T34" fmla="*/ 2147483646 w 2050"/>
              <a:gd name="T35" fmla="*/ 2147483646 h 1857"/>
              <a:gd name="T36" fmla="*/ 2147483646 w 2050"/>
              <a:gd name="T37" fmla="*/ 2147483646 h 1857"/>
              <a:gd name="T38" fmla="*/ 2147483646 w 2050"/>
              <a:gd name="T39" fmla="*/ 2147483646 h 1857"/>
              <a:gd name="T40" fmla="*/ 2147483646 w 2050"/>
              <a:gd name="T41" fmla="*/ 2147483646 h 1857"/>
              <a:gd name="T42" fmla="*/ 2147483646 w 2050"/>
              <a:gd name="T43" fmla="*/ 2147483646 h 1857"/>
              <a:gd name="T44" fmla="*/ 2147483646 w 2050"/>
              <a:gd name="T45" fmla="*/ 2147483646 h 1857"/>
              <a:gd name="T46" fmla="*/ 2147483646 w 2050"/>
              <a:gd name="T47" fmla="*/ 2147483646 h 1857"/>
              <a:gd name="T48" fmla="*/ 2147483646 w 2050"/>
              <a:gd name="T49" fmla="*/ 2147483646 h 1857"/>
              <a:gd name="T50" fmla="*/ 2147483646 w 2050"/>
              <a:gd name="T51" fmla="*/ 2147483646 h 1857"/>
              <a:gd name="T52" fmla="*/ 2147483646 w 2050"/>
              <a:gd name="T53" fmla="*/ 2147483646 h 1857"/>
              <a:gd name="T54" fmla="*/ 2147483646 w 2050"/>
              <a:gd name="T55" fmla="*/ 2147483646 h 1857"/>
              <a:gd name="T56" fmla="*/ 2147483646 w 2050"/>
              <a:gd name="T57" fmla="*/ 2147483646 h 1857"/>
              <a:gd name="T58" fmla="*/ 2147483646 w 2050"/>
              <a:gd name="T59" fmla="*/ 2147483646 h 1857"/>
              <a:gd name="T60" fmla="*/ 2147483646 w 2050"/>
              <a:gd name="T61" fmla="*/ 2147483646 h 1857"/>
              <a:gd name="T62" fmla="*/ 2147483646 w 2050"/>
              <a:gd name="T63" fmla="*/ 2147483646 h 1857"/>
              <a:gd name="T64" fmla="*/ 2147483646 w 2050"/>
              <a:gd name="T65" fmla="*/ 2147483646 h 1857"/>
              <a:gd name="T66" fmla="*/ 2147483646 w 2050"/>
              <a:gd name="T67" fmla="*/ 2147483646 h 18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0"/>
              <a:gd name="T103" fmla="*/ 0 h 1857"/>
              <a:gd name="T104" fmla="*/ 2050 w 2050"/>
              <a:gd name="T105" fmla="*/ 1857 h 18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0" h="1857">
                <a:moveTo>
                  <a:pt x="2050" y="929"/>
                </a:moveTo>
                <a:lnTo>
                  <a:pt x="2029" y="741"/>
                </a:lnTo>
                <a:lnTo>
                  <a:pt x="1969" y="567"/>
                </a:lnTo>
                <a:lnTo>
                  <a:pt x="1874" y="409"/>
                </a:lnTo>
                <a:lnTo>
                  <a:pt x="1749" y="271"/>
                </a:lnTo>
                <a:lnTo>
                  <a:pt x="1597" y="158"/>
                </a:lnTo>
                <a:lnTo>
                  <a:pt x="1423" y="73"/>
                </a:lnTo>
                <a:lnTo>
                  <a:pt x="1230" y="18"/>
                </a:lnTo>
                <a:lnTo>
                  <a:pt x="1025" y="0"/>
                </a:lnTo>
                <a:lnTo>
                  <a:pt x="818" y="18"/>
                </a:lnTo>
                <a:lnTo>
                  <a:pt x="626" y="73"/>
                </a:lnTo>
                <a:lnTo>
                  <a:pt x="451" y="158"/>
                </a:lnTo>
                <a:lnTo>
                  <a:pt x="300" y="271"/>
                </a:lnTo>
                <a:lnTo>
                  <a:pt x="174" y="409"/>
                </a:lnTo>
                <a:lnTo>
                  <a:pt x="80" y="567"/>
                </a:lnTo>
                <a:lnTo>
                  <a:pt x="20" y="741"/>
                </a:lnTo>
                <a:lnTo>
                  <a:pt x="0" y="929"/>
                </a:lnTo>
                <a:lnTo>
                  <a:pt x="20" y="1115"/>
                </a:lnTo>
                <a:lnTo>
                  <a:pt x="80" y="1289"/>
                </a:lnTo>
                <a:lnTo>
                  <a:pt x="174" y="1447"/>
                </a:lnTo>
                <a:lnTo>
                  <a:pt x="300" y="1585"/>
                </a:lnTo>
                <a:lnTo>
                  <a:pt x="451" y="1698"/>
                </a:lnTo>
                <a:lnTo>
                  <a:pt x="626" y="1784"/>
                </a:lnTo>
                <a:lnTo>
                  <a:pt x="818" y="1838"/>
                </a:lnTo>
                <a:lnTo>
                  <a:pt x="1025" y="1857"/>
                </a:lnTo>
                <a:lnTo>
                  <a:pt x="1230" y="1838"/>
                </a:lnTo>
                <a:lnTo>
                  <a:pt x="1423" y="1784"/>
                </a:lnTo>
                <a:lnTo>
                  <a:pt x="1597" y="1698"/>
                </a:lnTo>
                <a:lnTo>
                  <a:pt x="1749" y="1585"/>
                </a:lnTo>
                <a:lnTo>
                  <a:pt x="1874" y="1447"/>
                </a:lnTo>
                <a:lnTo>
                  <a:pt x="1969" y="1289"/>
                </a:lnTo>
                <a:lnTo>
                  <a:pt x="2029" y="1115"/>
                </a:lnTo>
                <a:lnTo>
                  <a:pt x="2050" y="929"/>
                </a:lnTo>
              </a:path>
            </a:pathLst>
          </a:custGeom>
          <a:noFill/>
          <a:ln w="238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sz="3840">
              <a:solidFill>
                <a:schemeClr val="bg1">
                  <a:lumMod val="90000"/>
                  <a:lumOff val="10000"/>
                </a:schemeClr>
              </a:solidFill>
            </a:endParaRPr>
          </a:p>
        </p:txBody>
      </p:sp>
      <p:sp>
        <p:nvSpPr>
          <p:cNvPr id="138247" name="Line 11"/>
          <p:cNvSpPr>
            <a:spLocks noChangeShapeType="1"/>
          </p:cNvSpPr>
          <p:nvPr/>
        </p:nvSpPr>
        <p:spPr bwMode="auto">
          <a:xfrm flipV="1">
            <a:off x="5144348" y="5251451"/>
            <a:ext cx="635001" cy="474133"/>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sz="3840">
              <a:solidFill>
                <a:schemeClr val="bg1">
                  <a:lumMod val="90000"/>
                  <a:lumOff val="10000"/>
                </a:schemeClr>
              </a:solidFill>
            </a:endParaRPr>
          </a:p>
        </p:txBody>
      </p:sp>
      <p:sp>
        <p:nvSpPr>
          <p:cNvPr id="138248" name="Freeform 12"/>
          <p:cNvSpPr>
            <a:spLocks/>
          </p:cNvSpPr>
          <p:nvPr/>
        </p:nvSpPr>
        <p:spPr bwMode="auto">
          <a:xfrm>
            <a:off x="5689602" y="5188796"/>
            <a:ext cx="172720" cy="157481"/>
          </a:xfrm>
          <a:custGeom>
            <a:avLst/>
            <a:gdLst>
              <a:gd name="T0" fmla="*/ 0 w 406"/>
              <a:gd name="T1" fmla="*/ 2147483646 h 373"/>
              <a:gd name="T2" fmla="*/ 2147483646 w 406"/>
              <a:gd name="T3" fmla="*/ 0 h 373"/>
              <a:gd name="T4" fmla="*/ 2147483646 w 406"/>
              <a:gd name="T5" fmla="*/ 2147483646 h 373"/>
              <a:gd name="T6" fmla="*/ 2147483646 w 406"/>
              <a:gd name="T7" fmla="*/ 2147483646 h 373"/>
              <a:gd name="T8" fmla="*/ 0 w 406"/>
              <a:gd name="T9" fmla="*/ 2147483646 h 373"/>
              <a:gd name="T10" fmla="*/ 0 60000 65536"/>
              <a:gd name="T11" fmla="*/ 0 60000 65536"/>
              <a:gd name="T12" fmla="*/ 0 60000 65536"/>
              <a:gd name="T13" fmla="*/ 0 60000 65536"/>
              <a:gd name="T14" fmla="*/ 0 60000 65536"/>
              <a:gd name="T15" fmla="*/ 0 w 406"/>
              <a:gd name="T16" fmla="*/ 0 h 373"/>
              <a:gd name="T17" fmla="*/ 406 w 406"/>
              <a:gd name="T18" fmla="*/ 373 h 373"/>
            </a:gdLst>
            <a:ahLst/>
            <a:cxnLst>
              <a:cxn ang="T10">
                <a:pos x="T0" y="T1"/>
              </a:cxn>
              <a:cxn ang="T11">
                <a:pos x="T2" y="T3"/>
              </a:cxn>
              <a:cxn ang="T12">
                <a:pos x="T4" y="T5"/>
              </a:cxn>
              <a:cxn ang="T13">
                <a:pos x="T6" y="T7"/>
              </a:cxn>
              <a:cxn ang="T14">
                <a:pos x="T8" y="T9"/>
              </a:cxn>
            </a:cxnLst>
            <a:rect l="T15" t="T16" r="T17" b="T18"/>
            <a:pathLst>
              <a:path w="406" h="373">
                <a:moveTo>
                  <a:pt x="0" y="71"/>
                </a:moveTo>
                <a:lnTo>
                  <a:pt x="406" y="0"/>
                </a:lnTo>
                <a:lnTo>
                  <a:pt x="218" y="373"/>
                </a:lnTo>
                <a:lnTo>
                  <a:pt x="208" y="148"/>
                </a:lnTo>
                <a:lnTo>
                  <a:pt x="0"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3840">
              <a:solidFill>
                <a:schemeClr val="bg1">
                  <a:lumMod val="90000"/>
                  <a:lumOff val="10000"/>
                </a:schemeClr>
              </a:solidFill>
            </a:endParaRPr>
          </a:p>
        </p:txBody>
      </p:sp>
      <p:sp>
        <p:nvSpPr>
          <p:cNvPr id="138249" name="Line 13"/>
          <p:cNvSpPr>
            <a:spLocks noChangeShapeType="1"/>
          </p:cNvSpPr>
          <p:nvPr/>
        </p:nvSpPr>
        <p:spPr bwMode="auto">
          <a:xfrm>
            <a:off x="5140960" y="6558704"/>
            <a:ext cx="563881" cy="485986"/>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sz="3840">
              <a:solidFill>
                <a:schemeClr val="bg1">
                  <a:lumMod val="90000"/>
                  <a:lumOff val="10000"/>
                </a:schemeClr>
              </a:solidFill>
            </a:endParaRPr>
          </a:p>
        </p:txBody>
      </p:sp>
      <p:sp>
        <p:nvSpPr>
          <p:cNvPr id="138250" name="Freeform 14"/>
          <p:cNvSpPr>
            <a:spLocks/>
          </p:cNvSpPr>
          <p:nvPr/>
        </p:nvSpPr>
        <p:spPr bwMode="auto">
          <a:xfrm>
            <a:off x="5613402" y="6951557"/>
            <a:ext cx="171026" cy="162560"/>
          </a:xfrm>
          <a:custGeom>
            <a:avLst/>
            <a:gdLst>
              <a:gd name="T0" fmla="*/ 2147483646 w 401"/>
              <a:gd name="T1" fmla="*/ 0 h 385"/>
              <a:gd name="T2" fmla="*/ 2147483646 w 401"/>
              <a:gd name="T3" fmla="*/ 2147483646 h 385"/>
              <a:gd name="T4" fmla="*/ 0 w 401"/>
              <a:gd name="T5" fmla="*/ 2147483646 h 385"/>
              <a:gd name="T6" fmla="*/ 2147483646 w 401"/>
              <a:gd name="T7" fmla="*/ 2147483646 h 385"/>
              <a:gd name="T8" fmla="*/ 2147483646 w 401"/>
              <a:gd name="T9" fmla="*/ 0 h 385"/>
              <a:gd name="T10" fmla="*/ 0 60000 65536"/>
              <a:gd name="T11" fmla="*/ 0 60000 65536"/>
              <a:gd name="T12" fmla="*/ 0 60000 65536"/>
              <a:gd name="T13" fmla="*/ 0 60000 65536"/>
              <a:gd name="T14" fmla="*/ 0 60000 65536"/>
              <a:gd name="T15" fmla="*/ 0 w 401"/>
              <a:gd name="T16" fmla="*/ 0 h 385"/>
              <a:gd name="T17" fmla="*/ 401 w 401"/>
              <a:gd name="T18" fmla="*/ 385 h 385"/>
            </a:gdLst>
            <a:ahLst/>
            <a:cxnLst>
              <a:cxn ang="T10">
                <a:pos x="T0" y="T1"/>
              </a:cxn>
              <a:cxn ang="T11">
                <a:pos x="T2" y="T3"/>
              </a:cxn>
              <a:cxn ang="T12">
                <a:pos x="T4" y="T5"/>
              </a:cxn>
              <a:cxn ang="T13">
                <a:pos x="T6" y="T7"/>
              </a:cxn>
              <a:cxn ang="T14">
                <a:pos x="T8" y="T9"/>
              </a:cxn>
            </a:cxnLst>
            <a:rect l="T15" t="T16" r="T17" b="T18"/>
            <a:pathLst>
              <a:path w="401" h="385">
                <a:moveTo>
                  <a:pt x="239" y="0"/>
                </a:moveTo>
                <a:lnTo>
                  <a:pt x="401" y="385"/>
                </a:lnTo>
                <a:lnTo>
                  <a:pt x="0" y="286"/>
                </a:lnTo>
                <a:lnTo>
                  <a:pt x="214" y="223"/>
                </a:lnTo>
                <a:lnTo>
                  <a:pt x="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3840">
              <a:solidFill>
                <a:schemeClr val="bg1">
                  <a:lumMod val="90000"/>
                  <a:lumOff val="10000"/>
                </a:schemeClr>
              </a:solidFill>
            </a:endParaRPr>
          </a:p>
        </p:txBody>
      </p:sp>
      <p:sp>
        <p:nvSpPr>
          <p:cNvPr id="99339" name="Rectangle 4"/>
          <p:cNvSpPr>
            <a:spLocks noChangeArrowheads="1"/>
          </p:cNvSpPr>
          <p:nvPr/>
        </p:nvSpPr>
        <p:spPr bwMode="auto">
          <a:xfrm>
            <a:off x="3070915" y="6106948"/>
            <a:ext cx="1300035"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760" dirty="0">
                <a:solidFill>
                  <a:schemeClr val="bg1">
                    <a:lumMod val="90000"/>
                    <a:lumOff val="10000"/>
                  </a:schemeClr>
                </a:solidFill>
                <a:latin typeface="Arial" panose="020B0604020202020204" pitchFamily="34" charset="0"/>
              </a:rPr>
              <a:t>Fed </a:t>
            </a:r>
            <a:r>
              <a:rPr lang="en-US" altLang="en-US" sz="1760" dirty="0" err="1">
                <a:solidFill>
                  <a:schemeClr val="bg1">
                    <a:lumMod val="90000"/>
                    <a:lumOff val="10000"/>
                  </a:schemeClr>
                </a:solidFill>
                <a:latin typeface="Arial" panose="020B0604020202020204" pitchFamily="34" charset="0"/>
              </a:rPr>
              <a:t>enterally</a:t>
            </a:r>
            <a:endParaRPr lang="en-US" altLang="en-US" sz="1760" dirty="0">
              <a:solidFill>
                <a:schemeClr val="bg1">
                  <a:lumMod val="90000"/>
                  <a:lumOff val="10000"/>
                </a:schemeClr>
              </a:solidFill>
              <a:latin typeface="Arial" panose="020B0604020202020204" pitchFamily="34" charset="0"/>
            </a:endParaRPr>
          </a:p>
        </p:txBody>
      </p:sp>
      <p:sp>
        <p:nvSpPr>
          <p:cNvPr id="138252" name="TextBox 41"/>
          <p:cNvSpPr txBox="1">
            <a:spLocks noChangeArrowheads="1"/>
          </p:cNvSpPr>
          <p:nvPr/>
        </p:nvSpPr>
        <p:spPr bwMode="auto">
          <a:xfrm>
            <a:off x="8148320" y="5222664"/>
            <a:ext cx="146304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920">
                <a:solidFill>
                  <a:schemeClr val="bg1">
                    <a:lumMod val="90000"/>
                    <a:lumOff val="10000"/>
                  </a:schemeClr>
                </a:solidFill>
                <a:latin typeface="Arial" panose="020B0604020202020204" pitchFamily="34" charset="0"/>
              </a:rPr>
              <a:t>Primary Outcome</a:t>
            </a:r>
          </a:p>
        </p:txBody>
      </p:sp>
      <p:grpSp>
        <p:nvGrpSpPr>
          <p:cNvPr id="138253" name="Group 1"/>
          <p:cNvGrpSpPr>
            <a:grpSpLocks/>
          </p:cNvGrpSpPr>
          <p:nvPr/>
        </p:nvGrpSpPr>
        <p:grpSpPr bwMode="auto">
          <a:xfrm>
            <a:off x="8070427" y="5905928"/>
            <a:ext cx="1540933" cy="1200573"/>
            <a:chOff x="6860792" y="3276600"/>
            <a:chExt cx="1927225" cy="2057400"/>
          </a:xfrm>
        </p:grpSpPr>
        <p:sp>
          <p:nvSpPr>
            <p:cNvPr id="138258" name="Rectangle 40"/>
            <p:cNvSpPr>
              <a:spLocks noChangeArrowheads="1"/>
            </p:cNvSpPr>
            <p:nvPr/>
          </p:nvSpPr>
          <p:spPr bwMode="auto">
            <a:xfrm>
              <a:off x="6934200" y="3276600"/>
              <a:ext cx="1752600" cy="2057400"/>
            </a:xfrm>
            <a:prstGeom prst="rect">
              <a:avLst/>
            </a:prstGeom>
            <a:no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1920">
                <a:solidFill>
                  <a:schemeClr val="bg1">
                    <a:lumMod val="90000"/>
                    <a:lumOff val="10000"/>
                  </a:schemeClr>
                </a:solidFill>
                <a:latin typeface="Arial" panose="020B0604020202020204" pitchFamily="34" charset="0"/>
              </a:endParaRPr>
            </a:p>
          </p:txBody>
        </p:sp>
        <p:sp>
          <p:nvSpPr>
            <p:cNvPr id="138259" name="TextBox 42"/>
            <p:cNvSpPr txBox="1">
              <a:spLocks noChangeArrowheads="1"/>
            </p:cNvSpPr>
            <p:nvPr/>
          </p:nvSpPr>
          <p:spPr bwMode="auto">
            <a:xfrm>
              <a:off x="6860792" y="3510756"/>
              <a:ext cx="1927225" cy="11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920" dirty="0">
                  <a:solidFill>
                    <a:schemeClr val="bg1">
                      <a:lumMod val="90000"/>
                      <a:lumOff val="10000"/>
                    </a:schemeClr>
                  </a:solidFill>
                  <a:latin typeface="Arial" panose="020B0604020202020204" pitchFamily="34" charset="0"/>
                </a:rPr>
                <a:t>60 day</a:t>
              </a:r>
            </a:p>
            <a:p>
              <a:pPr algn="ctr">
                <a:spcBef>
                  <a:spcPct val="0"/>
                </a:spcBef>
                <a:buFontTx/>
                <a:buNone/>
              </a:pPr>
              <a:r>
                <a:rPr lang="en-CA" altLang="en-US" sz="1920" dirty="0">
                  <a:solidFill>
                    <a:schemeClr val="bg1">
                      <a:lumMod val="90000"/>
                      <a:lumOff val="10000"/>
                    </a:schemeClr>
                  </a:solidFill>
                  <a:latin typeface="Arial" panose="020B0604020202020204" pitchFamily="34" charset="0"/>
                </a:rPr>
                <a:t>mortality</a:t>
              </a:r>
            </a:p>
          </p:txBody>
        </p:sp>
      </p:grpSp>
      <p:sp>
        <p:nvSpPr>
          <p:cNvPr id="138255" name="TextBox 19"/>
          <p:cNvSpPr txBox="1">
            <a:spLocks noChangeArrowheads="1"/>
          </p:cNvSpPr>
          <p:nvPr/>
        </p:nvSpPr>
        <p:spPr bwMode="auto">
          <a:xfrm>
            <a:off x="5709920" y="5771305"/>
            <a:ext cx="1524000"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280" dirty="0">
                <a:solidFill>
                  <a:schemeClr val="bg1">
                    <a:lumMod val="90000"/>
                    <a:lumOff val="10000"/>
                  </a:schemeClr>
                </a:solidFill>
                <a:latin typeface="Arial" panose="020B0604020202020204" pitchFamily="34" charset="0"/>
              </a:rPr>
              <a:t>Stratified by:</a:t>
            </a:r>
          </a:p>
          <a:p>
            <a:pPr algn="ctr">
              <a:spcBef>
                <a:spcPct val="0"/>
              </a:spcBef>
              <a:buFontTx/>
              <a:buNone/>
            </a:pPr>
            <a:r>
              <a:rPr lang="en-CA" altLang="en-US" sz="1280" dirty="0">
                <a:solidFill>
                  <a:schemeClr val="bg1">
                    <a:lumMod val="90000"/>
                    <a:lumOff val="10000"/>
                  </a:schemeClr>
                </a:solidFill>
                <a:latin typeface="Arial" panose="020B0604020202020204" pitchFamily="34" charset="0"/>
              </a:rPr>
              <a:t>Site</a:t>
            </a:r>
          </a:p>
          <a:p>
            <a:pPr algn="ctr">
              <a:spcBef>
                <a:spcPct val="0"/>
              </a:spcBef>
              <a:buFontTx/>
              <a:buNone/>
            </a:pPr>
            <a:r>
              <a:rPr lang="en-CA" altLang="en-US" sz="1280" dirty="0">
                <a:solidFill>
                  <a:schemeClr val="bg1">
                    <a:lumMod val="90000"/>
                    <a:lumOff val="10000"/>
                  </a:schemeClr>
                </a:solidFill>
                <a:latin typeface="Arial" panose="020B0604020202020204" pitchFamily="34" charset="0"/>
              </a:rPr>
              <a:t>BMI</a:t>
            </a:r>
          </a:p>
          <a:p>
            <a:pPr algn="ctr">
              <a:spcBef>
                <a:spcPct val="0"/>
              </a:spcBef>
              <a:buFontTx/>
              <a:buNone/>
            </a:pPr>
            <a:r>
              <a:rPr lang="en-CA" altLang="en-US" sz="1280" dirty="0">
                <a:solidFill>
                  <a:schemeClr val="bg1">
                    <a:lumMod val="90000"/>
                    <a:lumOff val="10000"/>
                  </a:schemeClr>
                </a:solidFill>
                <a:latin typeface="Arial" panose="020B0604020202020204" pitchFamily="34" charset="0"/>
              </a:rPr>
              <a:t>Med vs </a:t>
            </a:r>
            <a:r>
              <a:rPr lang="en-CA" altLang="en-US" sz="1280" dirty="0" err="1">
                <a:solidFill>
                  <a:schemeClr val="bg1">
                    <a:lumMod val="90000"/>
                    <a:lumOff val="10000"/>
                  </a:schemeClr>
                </a:solidFill>
                <a:latin typeface="Arial" panose="020B0604020202020204" pitchFamily="34" charset="0"/>
              </a:rPr>
              <a:t>Surg</a:t>
            </a:r>
            <a:endParaRPr lang="en-CA" altLang="en-US" sz="1280" dirty="0">
              <a:solidFill>
                <a:schemeClr val="bg1">
                  <a:lumMod val="90000"/>
                  <a:lumOff val="10000"/>
                </a:schemeClr>
              </a:solidFill>
              <a:latin typeface="Arial" panose="020B0604020202020204" pitchFamily="34" charset="0"/>
            </a:endParaRPr>
          </a:p>
        </p:txBody>
      </p:sp>
      <p:pic>
        <p:nvPicPr>
          <p:cNvPr id="21" name="Picture 20"/>
          <p:cNvPicPr/>
          <p:nvPr/>
        </p:nvPicPr>
        <p:blipFill rotWithShape="1">
          <a:blip r:embed="rId3"/>
          <a:srcRect t="26122" b="40705"/>
          <a:stretch/>
        </p:blipFill>
        <p:spPr bwMode="auto">
          <a:xfrm>
            <a:off x="575980" y="4028408"/>
            <a:ext cx="12092269" cy="36077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3" name="Effort_Logo.png"/>
          <p:cNvPicPr/>
          <p:nvPr/>
        </p:nvPicPr>
        <p:blipFill>
          <a:blip r:embed="rId4">
            <a:extLst/>
          </a:blip>
          <a:srcRect r="30802" b="51271"/>
          <a:stretch>
            <a:fillRect/>
          </a:stretch>
        </p:blipFill>
        <p:spPr>
          <a:xfrm>
            <a:off x="10679502" y="194540"/>
            <a:ext cx="2910261" cy="1508226"/>
          </a:xfrm>
          <a:prstGeom prst="rect">
            <a:avLst/>
          </a:prstGeom>
          <a:ln w="12700">
            <a:miter lim="400000"/>
          </a:ln>
        </p:spPr>
      </p:pic>
      <p:pic>
        <p:nvPicPr>
          <p:cNvPr id="22" name="CCNLogo.png"/>
          <p:cNvPicPr/>
          <p:nvPr/>
        </p:nvPicPr>
        <p:blipFill>
          <a:blip r:embed="rId5">
            <a:extLst/>
          </a:blip>
          <a:stretch>
            <a:fillRect/>
          </a:stretch>
        </p:blipFill>
        <p:spPr>
          <a:xfrm>
            <a:off x="60169" y="194540"/>
            <a:ext cx="2370209" cy="1128934"/>
          </a:xfrm>
          <a:prstGeom prst="rect">
            <a:avLst/>
          </a:prstGeom>
          <a:ln w="12700">
            <a:miter lim="400000"/>
          </a:ln>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2" name="Rectangle 1"/>
          <p:cNvSpPr/>
          <p:nvPr/>
        </p:nvSpPr>
        <p:spPr>
          <a:xfrm>
            <a:off x="645693" y="4360003"/>
            <a:ext cx="3097734" cy="2257028"/>
          </a:xfrm>
          <a:prstGeom prst="rect">
            <a:avLst/>
          </a:prstGeom>
          <a:solidFill>
            <a:srgbClr val="FFFFFF"/>
          </a:solidFill>
          <a:ln w="12700" cap="flat">
            <a:solidFill>
              <a:srgbClr val="0052E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MX" sz="2800" b="0" i="0" u="none" strike="noStrike" cap="none" spc="0" normalizeH="0" baseline="0" dirty="0">
                <a:ln>
                  <a:noFill/>
                </a:ln>
                <a:solidFill>
                  <a:schemeClr val="bg1">
                    <a:lumMod val="90000"/>
                    <a:lumOff val="10000"/>
                  </a:schemeClr>
                </a:solidFill>
                <a:effectLst/>
                <a:uFillTx/>
                <a:latin typeface="+mn-lt"/>
                <a:ea typeface="+mn-ea"/>
                <a:cs typeface="+mn-cs"/>
                <a:sym typeface="Gill Sans Light"/>
              </a:rPr>
              <a:t>4000 </a:t>
            </a:r>
          </a:p>
          <a:p>
            <a:pPr marL="0" marR="0" indent="0" algn="ctr" defTabSz="584200" rtl="0" fontAlgn="auto" latinLnBrk="1" hangingPunct="0">
              <a:lnSpc>
                <a:spcPct val="100000"/>
              </a:lnSpc>
              <a:spcBef>
                <a:spcPts val="0"/>
              </a:spcBef>
              <a:spcAft>
                <a:spcPts val="0"/>
              </a:spcAft>
              <a:buClrTx/>
              <a:buSzTx/>
              <a:buFontTx/>
              <a:buNone/>
              <a:tabLst/>
            </a:pPr>
            <a:r>
              <a:rPr lang="es-MX" sz="2800" dirty="0" err="1">
                <a:solidFill>
                  <a:schemeClr val="bg1">
                    <a:lumMod val="90000"/>
                    <a:lumOff val="10000"/>
                  </a:schemeClr>
                </a:solidFill>
              </a:rPr>
              <a:t>N</a:t>
            </a:r>
            <a:r>
              <a:rPr kumimoji="0" lang="es-MX" sz="2800" b="0"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utritionally</a:t>
            </a:r>
            <a:r>
              <a:rPr lang="es-MX" sz="2800" dirty="0">
                <a:solidFill>
                  <a:schemeClr val="bg1">
                    <a:lumMod val="90000"/>
                    <a:lumOff val="10000"/>
                  </a:schemeClr>
                </a:solidFill>
              </a:rPr>
              <a:t> </a:t>
            </a:r>
            <a:r>
              <a:rPr kumimoji="0" lang="es-MX" sz="2800" b="0"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high</a:t>
            </a:r>
            <a:r>
              <a:rPr kumimoji="0" lang="es-MX" sz="2800" b="0" i="0" u="none" strike="noStrike" cap="none" spc="0" normalizeH="0" baseline="0" dirty="0">
                <a:ln>
                  <a:noFill/>
                </a:ln>
                <a:solidFill>
                  <a:schemeClr val="bg1">
                    <a:lumMod val="90000"/>
                    <a:lumOff val="10000"/>
                  </a:schemeClr>
                </a:solidFill>
                <a:effectLst/>
                <a:uFillTx/>
                <a:latin typeface="+mn-lt"/>
                <a:ea typeface="+mn-ea"/>
                <a:cs typeface="+mn-cs"/>
                <a:sym typeface="Gill Sans Light"/>
              </a:rPr>
              <a:t> </a:t>
            </a:r>
          </a:p>
          <a:p>
            <a:pPr marL="0" marR="0" indent="0" algn="ctr" defTabSz="584200" rtl="0" fontAlgn="auto" latinLnBrk="1" hangingPunct="0">
              <a:lnSpc>
                <a:spcPct val="100000"/>
              </a:lnSpc>
              <a:spcBef>
                <a:spcPts val="0"/>
              </a:spcBef>
              <a:spcAft>
                <a:spcPts val="0"/>
              </a:spcAft>
              <a:buClrTx/>
              <a:buSzTx/>
              <a:buFontTx/>
              <a:buNone/>
              <a:tabLst/>
            </a:pPr>
            <a:r>
              <a:rPr kumimoji="0" lang="es-MX" sz="2800" b="0"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risk</a:t>
            </a:r>
            <a:r>
              <a:rPr kumimoji="0" lang="es-MX" sz="2800" b="0" i="0" u="none" strike="noStrike" cap="none" spc="0" normalizeH="0" baseline="0" dirty="0">
                <a:ln>
                  <a:noFill/>
                </a:ln>
                <a:solidFill>
                  <a:schemeClr val="bg1">
                    <a:lumMod val="90000"/>
                    <a:lumOff val="10000"/>
                  </a:schemeClr>
                </a:solidFill>
                <a:effectLst/>
                <a:uFillTx/>
                <a:latin typeface="+mn-lt"/>
                <a:ea typeface="+mn-ea"/>
                <a:cs typeface="+mn-cs"/>
                <a:sym typeface="Gill Sans Light"/>
              </a:rPr>
              <a:t> ICU </a:t>
            </a:r>
            <a:r>
              <a:rPr kumimoji="0" lang="es-MX" sz="2800" b="0"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patients</a:t>
            </a:r>
            <a:endParaRPr kumimoji="0" lang="es-MX" sz="2800" b="0" i="0" u="none" strike="noStrike" cap="none" spc="0" normalizeH="0" baseline="0" dirty="0">
              <a:ln>
                <a:noFill/>
              </a:ln>
              <a:solidFill>
                <a:schemeClr val="bg1">
                  <a:lumMod val="90000"/>
                  <a:lumOff val="10000"/>
                </a:schemeClr>
              </a:solidFill>
              <a:effectLst/>
              <a:uFillTx/>
              <a:latin typeface="+mn-lt"/>
              <a:ea typeface="+mn-ea"/>
              <a:cs typeface="+mn-cs"/>
              <a:sym typeface="Gill Sans Light"/>
            </a:endParaRPr>
          </a:p>
          <a:p>
            <a:pPr marL="0" marR="0" indent="0" algn="ctr" defTabSz="584200" rtl="0" fontAlgn="auto" latinLnBrk="1" hangingPunct="0">
              <a:lnSpc>
                <a:spcPct val="100000"/>
              </a:lnSpc>
              <a:spcBef>
                <a:spcPts val="0"/>
              </a:spcBef>
              <a:spcAft>
                <a:spcPts val="0"/>
              </a:spcAft>
              <a:buClrTx/>
              <a:buSzTx/>
              <a:buFontTx/>
              <a:buNone/>
              <a:tabLst/>
            </a:pPr>
            <a:endParaRPr lang="es-MX" sz="2800" dirty="0">
              <a:solidFill>
                <a:schemeClr val="bg1">
                  <a:lumMod val="90000"/>
                  <a:lumOff val="10000"/>
                </a:schemeClr>
              </a:solidFill>
            </a:endParaRPr>
          </a:p>
          <a:p>
            <a:pPr marL="0" marR="0" indent="0" algn="ctr" defTabSz="584200" rtl="0" fontAlgn="auto" latinLnBrk="1" hangingPunct="0">
              <a:lnSpc>
                <a:spcPct val="100000"/>
              </a:lnSpc>
              <a:spcBef>
                <a:spcPts val="0"/>
              </a:spcBef>
              <a:spcAft>
                <a:spcPts val="0"/>
              </a:spcAft>
              <a:buClrTx/>
              <a:buSzTx/>
              <a:buFontTx/>
              <a:buNone/>
              <a:tabLst/>
            </a:pPr>
            <a:endParaRPr kumimoji="0" lang="es-MX" sz="2800" b="0" i="0" u="none" strike="noStrike" cap="none" spc="0" normalizeH="0" dirty="0">
              <a:ln>
                <a:noFill/>
              </a:ln>
              <a:solidFill>
                <a:schemeClr val="bg1">
                  <a:lumMod val="90000"/>
                  <a:lumOff val="10000"/>
                </a:schemeClr>
              </a:solidFill>
              <a:effectLst/>
              <a:uFillTx/>
              <a:latin typeface="+mn-lt"/>
              <a:ea typeface="+mn-ea"/>
              <a:cs typeface="+mn-cs"/>
              <a:sym typeface="Gill Sans Light"/>
            </a:endParaRPr>
          </a:p>
        </p:txBody>
      </p:sp>
      <p:sp>
        <p:nvSpPr>
          <p:cNvPr id="3" name="Oval 2"/>
          <p:cNvSpPr/>
          <p:nvPr/>
        </p:nvSpPr>
        <p:spPr>
          <a:xfrm>
            <a:off x="4370950" y="5002844"/>
            <a:ext cx="1242452" cy="1442641"/>
          </a:xfrm>
          <a:prstGeom prst="ellipse">
            <a:avLst/>
          </a:prstGeom>
          <a:solidFill>
            <a:srgbClr val="0052E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Gill Sans Light"/>
              </a:rPr>
              <a:t>R</a:t>
            </a:r>
            <a:endParaRPr kumimoji="0" lang="en-CA" sz="6000" b="0" i="0" u="none" strike="noStrike" cap="none" spc="0" normalizeH="0" baseline="0" dirty="0">
              <a:ln>
                <a:noFill/>
              </a:ln>
              <a:solidFill>
                <a:srgbClr val="FFFFFF"/>
              </a:solidFill>
              <a:effectLst/>
              <a:uFillTx/>
              <a:latin typeface="+mn-lt"/>
              <a:ea typeface="+mn-ea"/>
              <a:cs typeface="+mn-cs"/>
              <a:sym typeface="Gill Sans Light"/>
            </a:endParaRPr>
          </a:p>
        </p:txBody>
      </p:sp>
      <p:sp>
        <p:nvSpPr>
          <p:cNvPr id="26" name="Rectangle 25"/>
          <p:cNvSpPr/>
          <p:nvPr/>
        </p:nvSpPr>
        <p:spPr>
          <a:xfrm>
            <a:off x="6105982" y="4039802"/>
            <a:ext cx="2821584" cy="1672253"/>
          </a:xfrm>
          <a:prstGeom prst="rect">
            <a:avLst/>
          </a:prstGeom>
          <a:solidFill>
            <a:srgbClr val="FFFFFF"/>
          </a:solidFill>
          <a:ln w="12700" cap="flat">
            <a:solidFill>
              <a:srgbClr val="0052E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50000"/>
              </a:lnSpc>
              <a:spcBef>
                <a:spcPts val="0"/>
              </a:spcBef>
              <a:spcAft>
                <a:spcPts val="0"/>
              </a:spcAft>
              <a:buClrTx/>
              <a:buSzTx/>
              <a:buFontTx/>
              <a:buNone/>
              <a:tabLst/>
            </a:pPr>
            <a:r>
              <a:rPr kumimoji="0" lang="es-MX" sz="2400" b="1"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Higher</a:t>
            </a:r>
            <a:r>
              <a:rPr kumimoji="0" lang="es-MX" sz="2400" b="1" i="0" u="none" strike="noStrike" cap="none" spc="0" normalizeH="0" dirty="0">
                <a:ln>
                  <a:noFill/>
                </a:ln>
                <a:solidFill>
                  <a:schemeClr val="bg1">
                    <a:lumMod val="90000"/>
                    <a:lumOff val="10000"/>
                  </a:schemeClr>
                </a:solidFill>
                <a:effectLst/>
                <a:uFillTx/>
                <a:latin typeface="+mn-lt"/>
                <a:ea typeface="+mn-ea"/>
                <a:cs typeface="+mn-cs"/>
                <a:sym typeface="Gill Sans Light"/>
              </a:rPr>
              <a:t> </a:t>
            </a:r>
            <a:r>
              <a:rPr kumimoji="0" lang="es-MX" sz="2400" b="1" i="0" u="none" strike="noStrike" cap="none" spc="0" normalizeH="0" dirty="0" err="1">
                <a:ln>
                  <a:noFill/>
                </a:ln>
                <a:solidFill>
                  <a:schemeClr val="bg1">
                    <a:lumMod val="90000"/>
                    <a:lumOff val="10000"/>
                  </a:schemeClr>
                </a:solidFill>
                <a:effectLst/>
                <a:uFillTx/>
                <a:latin typeface="+mn-lt"/>
                <a:ea typeface="+mn-ea"/>
                <a:cs typeface="+mn-cs"/>
                <a:sym typeface="Gill Sans Light"/>
              </a:rPr>
              <a:t>protein</a:t>
            </a:r>
            <a:r>
              <a:rPr kumimoji="0" lang="es-MX" sz="2400" b="1" i="0" u="none" strike="noStrike" cap="none" spc="0" normalizeH="0" dirty="0">
                <a:ln>
                  <a:noFill/>
                </a:ln>
                <a:solidFill>
                  <a:schemeClr val="bg1">
                    <a:lumMod val="90000"/>
                    <a:lumOff val="10000"/>
                  </a:schemeClr>
                </a:solidFill>
                <a:effectLst/>
                <a:uFillTx/>
                <a:latin typeface="+mn-lt"/>
                <a:ea typeface="+mn-ea"/>
                <a:cs typeface="+mn-cs"/>
                <a:sym typeface="Gill Sans Light"/>
              </a:rPr>
              <a:t> </a:t>
            </a:r>
          </a:p>
          <a:p>
            <a:pPr marL="0" marR="0" indent="0" algn="ctr" defTabSz="584200" rtl="0" fontAlgn="auto" latinLnBrk="1" hangingPunct="0">
              <a:lnSpc>
                <a:spcPct val="150000"/>
              </a:lnSpc>
              <a:spcBef>
                <a:spcPts val="0"/>
              </a:spcBef>
              <a:spcAft>
                <a:spcPts val="0"/>
              </a:spcAft>
              <a:buClrTx/>
              <a:buSzTx/>
              <a:buFontTx/>
              <a:buNone/>
              <a:tabLst/>
            </a:pPr>
            <a:r>
              <a:rPr kumimoji="0" lang="es-MX" sz="2400" b="1" i="0" u="none" strike="noStrike" cap="none" spc="0" normalizeH="0" dirty="0" err="1">
                <a:ln>
                  <a:noFill/>
                </a:ln>
                <a:solidFill>
                  <a:schemeClr val="bg1">
                    <a:lumMod val="90000"/>
                    <a:lumOff val="10000"/>
                  </a:schemeClr>
                </a:solidFill>
                <a:effectLst/>
                <a:uFillTx/>
                <a:latin typeface="+mn-lt"/>
                <a:ea typeface="+mn-ea"/>
                <a:cs typeface="+mn-cs"/>
                <a:sym typeface="Gill Sans Light"/>
              </a:rPr>
              <a:t>dose</a:t>
            </a:r>
            <a:endParaRPr kumimoji="0" lang="es-MX" sz="2400" b="1" i="0" u="none" strike="noStrike" cap="none" spc="0" normalizeH="0" baseline="0" dirty="0">
              <a:ln>
                <a:noFill/>
              </a:ln>
              <a:solidFill>
                <a:schemeClr val="bg1">
                  <a:lumMod val="90000"/>
                  <a:lumOff val="10000"/>
                </a:schemeClr>
              </a:solidFill>
              <a:effectLst/>
              <a:uFillTx/>
              <a:latin typeface="+mn-lt"/>
              <a:ea typeface="+mn-ea"/>
              <a:cs typeface="+mn-cs"/>
              <a:sym typeface="Gill Sans Light"/>
            </a:endParaRPr>
          </a:p>
          <a:p>
            <a:pPr marL="0" marR="0" indent="0" algn="ctr" defTabSz="584200" rtl="0" fontAlgn="auto" latinLnBrk="1" hangingPunct="0">
              <a:lnSpc>
                <a:spcPct val="150000"/>
              </a:lnSpc>
              <a:spcBef>
                <a:spcPts val="0"/>
              </a:spcBef>
              <a:spcAft>
                <a:spcPts val="0"/>
              </a:spcAft>
              <a:buClrTx/>
              <a:buSzTx/>
              <a:buFontTx/>
              <a:buNone/>
              <a:tabLst/>
            </a:pPr>
            <a:r>
              <a:rPr kumimoji="0" lang="es-MX" sz="20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 ( </a:t>
            </a:r>
            <a:r>
              <a:rPr kumimoji="0" lang="es-MX" sz="2000" b="1" i="0" u="sng" strike="noStrike" cap="none" spc="0" normalizeH="0" baseline="0" dirty="0">
                <a:ln>
                  <a:noFill/>
                </a:ln>
                <a:solidFill>
                  <a:schemeClr val="bg1">
                    <a:lumMod val="90000"/>
                    <a:lumOff val="10000"/>
                  </a:schemeClr>
                </a:solidFill>
                <a:effectLst/>
                <a:uFillTx/>
                <a:latin typeface="+mn-lt"/>
                <a:ea typeface="+mn-ea"/>
                <a:cs typeface="+mn-cs"/>
                <a:sym typeface="Gill Sans Light"/>
              </a:rPr>
              <a:t>&gt;</a:t>
            </a:r>
            <a:r>
              <a:rPr kumimoji="0" lang="es-MX" sz="2000" b="1" i="0" strike="noStrike" cap="none" spc="0" normalizeH="0" baseline="0" dirty="0">
                <a:ln>
                  <a:noFill/>
                </a:ln>
                <a:solidFill>
                  <a:schemeClr val="bg1">
                    <a:lumMod val="90000"/>
                    <a:lumOff val="10000"/>
                  </a:schemeClr>
                </a:solidFill>
                <a:effectLst/>
                <a:uFillTx/>
                <a:latin typeface="+mn-lt"/>
                <a:ea typeface="+mn-ea"/>
                <a:cs typeface="+mn-cs"/>
                <a:sym typeface="Gill Sans Light"/>
              </a:rPr>
              <a:t> </a:t>
            </a:r>
            <a:r>
              <a:rPr kumimoji="0" lang="es-MX" sz="20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2.2 g/kg/d)</a:t>
            </a:r>
          </a:p>
        </p:txBody>
      </p:sp>
      <p:sp>
        <p:nvSpPr>
          <p:cNvPr id="27" name="Rectangle 26"/>
          <p:cNvSpPr/>
          <p:nvPr/>
        </p:nvSpPr>
        <p:spPr>
          <a:xfrm>
            <a:off x="6139181" y="5869210"/>
            <a:ext cx="2821584" cy="1672253"/>
          </a:xfrm>
          <a:prstGeom prst="rect">
            <a:avLst/>
          </a:prstGeom>
          <a:solidFill>
            <a:srgbClr val="FFFFFF"/>
          </a:solidFill>
          <a:ln w="12700" cap="flat">
            <a:solidFill>
              <a:srgbClr val="0052E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50000"/>
              </a:lnSpc>
              <a:spcBef>
                <a:spcPts val="0"/>
              </a:spcBef>
              <a:spcAft>
                <a:spcPts val="0"/>
              </a:spcAft>
              <a:buClrTx/>
              <a:buSzTx/>
              <a:buFontTx/>
              <a:buNone/>
              <a:tabLst/>
            </a:pPr>
            <a:r>
              <a:rPr kumimoji="0" lang="es-MX" sz="24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Usual </a:t>
            </a:r>
            <a:r>
              <a:rPr kumimoji="0" lang="es-MX" sz="2400" b="1"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protein</a:t>
            </a:r>
            <a:r>
              <a:rPr kumimoji="0" lang="es-MX" sz="24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 </a:t>
            </a:r>
          </a:p>
          <a:p>
            <a:pPr marL="0" marR="0" indent="0" algn="ctr" defTabSz="584200" rtl="0" fontAlgn="auto" latinLnBrk="1" hangingPunct="0">
              <a:lnSpc>
                <a:spcPct val="150000"/>
              </a:lnSpc>
              <a:spcBef>
                <a:spcPts val="0"/>
              </a:spcBef>
              <a:spcAft>
                <a:spcPts val="0"/>
              </a:spcAft>
              <a:buClrTx/>
              <a:buSzTx/>
              <a:buFontTx/>
              <a:buNone/>
              <a:tabLst/>
            </a:pPr>
            <a:r>
              <a:rPr kumimoji="0" lang="es-MX" sz="2400" b="1" i="0" u="none" strike="noStrike" cap="none" spc="0" normalizeH="0" baseline="0" dirty="0" err="1">
                <a:ln>
                  <a:noFill/>
                </a:ln>
                <a:solidFill>
                  <a:schemeClr val="bg1">
                    <a:lumMod val="90000"/>
                    <a:lumOff val="10000"/>
                  </a:schemeClr>
                </a:solidFill>
                <a:effectLst/>
                <a:uFillTx/>
                <a:latin typeface="+mn-lt"/>
                <a:ea typeface="+mn-ea"/>
                <a:cs typeface="+mn-cs"/>
                <a:sym typeface="Gill Sans Light"/>
              </a:rPr>
              <a:t>dose</a:t>
            </a:r>
            <a:endParaRPr kumimoji="0" lang="es-MX" sz="2400" b="1" i="0" u="none" strike="noStrike" cap="none" spc="0" normalizeH="0" baseline="0" dirty="0">
              <a:ln>
                <a:noFill/>
              </a:ln>
              <a:solidFill>
                <a:schemeClr val="bg1">
                  <a:lumMod val="90000"/>
                  <a:lumOff val="10000"/>
                </a:schemeClr>
              </a:solidFill>
              <a:effectLst/>
              <a:uFillTx/>
              <a:latin typeface="+mn-lt"/>
              <a:ea typeface="+mn-ea"/>
              <a:cs typeface="+mn-cs"/>
              <a:sym typeface="Gill Sans Light"/>
            </a:endParaRPr>
          </a:p>
          <a:p>
            <a:pPr marL="0" marR="0" indent="0" algn="ctr" defTabSz="584200" rtl="0" fontAlgn="auto" latinLnBrk="1" hangingPunct="0">
              <a:lnSpc>
                <a:spcPct val="150000"/>
              </a:lnSpc>
              <a:spcBef>
                <a:spcPts val="0"/>
              </a:spcBef>
              <a:spcAft>
                <a:spcPts val="0"/>
              </a:spcAft>
              <a:buClrTx/>
              <a:buSzTx/>
              <a:buFontTx/>
              <a:buNone/>
              <a:tabLst/>
            </a:pPr>
            <a:r>
              <a:rPr kumimoji="0" lang="es-MX" sz="20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 ( </a:t>
            </a:r>
            <a:r>
              <a:rPr kumimoji="0" lang="es-MX" sz="2000" b="1" i="0" u="sng" strike="noStrike" cap="none" spc="0" normalizeH="0" baseline="0" dirty="0">
                <a:ln>
                  <a:noFill/>
                </a:ln>
                <a:solidFill>
                  <a:schemeClr val="bg1">
                    <a:lumMod val="90000"/>
                    <a:lumOff val="10000"/>
                  </a:schemeClr>
                </a:solidFill>
                <a:effectLst/>
                <a:uFillTx/>
                <a:latin typeface="+mn-lt"/>
                <a:ea typeface="+mn-ea"/>
                <a:cs typeface="+mn-cs"/>
                <a:sym typeface="Gill Sans Light"/>
              </a:rPr>
              <a:t>&lt;</a:t>
            </a:r>
            <a:r>
              <a:rPr kumimoji="0" lang="es-MX" sz="2000" b="1" i="0" strike="noStrike" cap="none" spc="0" normalizeH="0" baseline="0" dirty="0">
                <a:ln>
                  <a:noFill/>
                </a:ln>
                <a:solidFill>
                  <a:schemeClr val="bg1">
                    <a:lumMod val="90000"/>
                    <a:lumOff val="10000"/>
                  </a:schemeClr>
                </a:solidFill>
                <a:effectLst/>
                <a:uFillTx/>
                <a:latin typeface="+mn-lt"/>
                <a:ea typeface="+mn-ea"/>
                <a:cs typeface="+mn-cs"/>
                <a:sym typeface="Gill Sans Light"/>
              </a:rPr>
              <a:t> 1</a:t>
            </a:r>
            <a:r>
              <a:rPr kumimoji="0" lang="es-MX" sz="20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.2 g/kg/d)</a:t>
            </a:r>
          </a:p>
        </p:txBody>
      </p:sp>
      <p:sp>
        <p:nvSpPr>
          <p:cNvPr id="28" name="Rectangle 27"/>
          <p:cNvSpPr/>
          <p:nvPr/>
        </p:nvSpPr>
        <p:spPr>
          <a:xfrm>
            <a:off x="9400200" y="4765309"/>
            <a:ext cx="3268050" cy="2133918"/>
          </a:xfrm>
          <a:prstGeom prst="rect">
            <a:avLst/>
          </a:prstGeom>
          <a:solidFill>
            <a:srgbClr val="FFFFFF"/>
          </a:solidFill>
          <a:ln w="12700" cap="flat">
            <a:solidFill>
              <a:srgbClr val="0052E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spcBef>
                <a:spcPts val="0"/>
              </a:spcBef>
              <a:spcAft>
                <a:spcPts val="0"/>
              </a:spcAft>
              <a:buClrTx/>
              <a:buSzTx/>
              <a:buFontTx/>
              <a:buNone/>
              <a:tabLst/>
            </a:pPr>
            <a:r>
              <a:rPr kumimoji="0" lang="es-MX" sz="2400" b="1" i="0" u="none" strike="noStrike" cap="none" spc="0" normalizeH="0" baseline="0" dirty="0">
                <a:ln>
                  <a:noFill/>
                </a:ln>
                <a:solidFill>
                  <a:schemeClr val="bg1">
                    <a:lumMod val="90000"/>
                    <a:lumOff val="10000"/>
                  </a:schemeClr>
                </a:solidFill>
                <a:effectLst/>
                <a:uFillTx/>
                <a:latin typeface="+mn-lt"/>
                <a:ea typeface="+mn-ea"/>
                <a:cs typeface="+mn-cs"/>
                <a:sym typeface="Gill Sans Light"/>
              </a:rPr>
              <a:t>OUTCOMES</a:t>
            </a:r>
          </a:p>
          <a:p>
            <a:pPr marL="0" marR="0" indent="0" algn="ctr" defTabSz="584200" rtl="0" fontAlgn="auto" latinLnBrk="1" hangingPunct="0">
              <a:spcBef>
                <a:spcPts val="0"/>
              </a:spcBef>
              <a:spcAft>
                <a:spcPts val="0"/>
              </a:spcAft>
              <a:buClrTx/>
              <a:buSzTx/>
              <a:buFontTx/>
              <a:buNone/>
              <a:tabLst/>
            </a:pPr>
            <a:endParaRPr kumimoji="0" lang="es-MX" sz="2400" b="1" i="0" u="none" strike="noStrike" cap="none" spc="0" normalizeH="0" baseline="0" dirty="0">
              <a:ln>
                <a:noFill/>
              </a:ln>
              <a:solidFill>
                <a:schemeClr val="bg1">
                  <a:lumMod val="90000"/>
                  <a:lumOff val="10000"/>
                </a:schemeClr>
              </a:solidFill>
              <a:effectLst/>
              <a:uFillTx/>
              <a:latin typeface="+mn-lt"/>
              <a:ea typeface="+mn-ea"/>
              <a:cs typeface="+mn-cs"/>
              <a:sym typeface="Gill Sans Light"/>
            </a:endParaRPr>
          </a:p>
          <a:p>
            <a:pPr marL="0" marR="0" indent="0" algn="ctr" defTabSz="584200" rtl="0" fontAlgn="auto" latinLnBrk="1" hangingPunct="0">
              <a:spcBef>
                <a:spcPts val="0"/>
              </a:spcBef>
              <a:spcAft>
                <a:spcPts val="0"/>
              </a:spcAft>
              <a:buClrTx/>
              <a:buSzTx/>
              <a:buFontTx/>
              <a:buNone/>
              <a:tabLst/>
            </a:pPr>
            <a:r>
              <a:rPr lang="es-MX" sz="2800" dirty="0">
                <a:solidFill>
                  <a:schemeClr val="bg1">
                    <a:lumMod val="90000"/>
                    <a:lumOff val="10000"/>
                  </a:schemeClr>
                </a:solidFill>
              </a:rPr>
              <a:t>60-day </a:t>
            </a:r>
            <a:r>
              <a:rPr lang="es-MX" sz="2800" dirty="0" err="1">
                <a:solidFill>
                  <a:schemeClr val="bg1">
                    <a:lumMod val="90000"/>
                    <a:lumOff val="10000"/>
                  </a:schemeClr>
                </a:solidFill>
              </a:rPr>
              <a:t>mortality</a:t>
            </a:r>
            <a:r>
              <a:rPr lang="es-MX" sz="2800" dirty="0">
                <a:solidFill>
                  <a:schemeClr val="bg1">
                    <a:lumMod val="90000"/>
                    <a:lumOff val="10000"/>
                  </a:schemeClr>
                </a:solidFill>
              </a:rPr>
              <a:t>, </a:t>
            </a:r>
          </a:p>
          <a:p>
            <a:pPr marL="0" marR="0" indent="0" algn="ctr" defTabSz="584200" rtl="0" fontAlgn="auto" latinLnBrk="1" hangingPunct="0">
              <a:spcBef>
                <a:spcPts val="0"/>
              </a:spcBef>
              <a:spcAft>
                <a:spcPts val="0"/>
              </a:spcAft>
              <a:buClrTx/>
              <a:buSzTx/>
              <a:buFontTx/>
              <a:buNone/>
              <a:tabLst/>
            </a:pPr>
            <a:r>
              <a:rPr lang="es-MX" sz="2800" dirty="0">
                <a:solidFill>
                  <a:schemeClr val="bg1">
                    <a:lumMod val="90000"/>
                    <a:lumOff val="10000"/>
                  </a:schemeClr>
                </a:solidFill>
              </a:rPr>
              <a:t>time to </a:t>
            </a:r>
            <a:r>
              <a:rPr lang="es-MX" sz="2800" dirty="0" err="1">
                <a:solidFill>
                  <a:schemeClr val="bg1">
                    <a:lumMod val="90000"/>
                    <a:lumOff val="10000"/>
                  </a:schemeClr>
                </a:solidFill>
              </a:rPr>
              <a:t>discharge</a:t>
            </a:r>
            <a:r>
              <a:rPr lang="es-MX" sz="2800" dirty="0">
                <a:solidFill>
                  <a:schemeClr val="bg1">
                    <a:lumMod val="90000"/>
                    <a:lumOff val="10000"/>
                  </a:schemeClr>
                </a:solidFill>
              </a:rPr>
              <a:t> </a:t>
            </a:r>
          </a:p>
          <a:p>
            <a:pPr marL="0" marR="0" indent="0" algn="ctr" defTabSz="584200" rtl="0" fontAlgn="auto" latinLnBrk="1" hangingPunct="0">
              <a:spcBef>
                <a:spcPts val="0"/>
              </a:spcBef>
              <a:spcAft>
                <a:spcPts val="0"/>
              </a:spcAft>
              <a:buClrTx/>
              <a:buSzTx/>
              <a:buFontTx/>
              <a:buNone/>
              <a:tabLst/>
            </a:pPr>
            <a:r>
              <a:rPr lang="es-MX" sz="2800" dirty="0" err="1">
                <a:solidFill>
                  <a:schemeClr val="bg1">
                    <a:lumMod val="90000"/>
                    <a:lumOff val="10000"/>
                  </a:schemeClr>
                </a:solidFill>
              </a:rPr>
              <a:t>alive</a:t>
            </a:r>
            <a:r>
              <a:rPr lang="es-MX" sz="2800" dirty="0">
                <a:solidFill>
                  <a:schemeClr val="bg1">
                    <a:lumMod val="90000"/>
                    <a:lumOff val="10000"/>
                  </a:schemeClr>
                </a:solidFill>
              </a:rPr>
              <a:t> </a:t>
            </a:r>
            <a:r>
              <a:rPr lang="es-MX" sz="2800" dirty="0" err="1">
                <a:solidFill>
                  <a:schemeClr val="bg1">
                    <a:lumMod val="90000"/>
                    <a:lumOff val="10000"/>
                  </a:schemeClr>
                </a:solidFill>
              </a:rPr>
              <a:t>from</a:t>
            </a:r>
            <a:r>
              <a:rPr lang="es-MX" sz="2800" dirty="0">
                <a:solidFill>
                  <a:schemeClr val="bg1">
                    <a:lumMod val="90000"/>
                    <a:lumOff val="10000"/>
                  </a:schemeClr>
                </a:solidFill>
              </a:rPr>
              <a:t> hospital</a:t>
            </a:r>
            <a:endParaRPr kumimoji="0" lang="es-MX" sz="2800" i="0" u="none" strike="noStrike" cap="none" spc="0" normalizeH="0" dirty="0">
              <a:ln>
                <a:noFill/>
              </a:ln>
              <a:solidFill>
                <a:schemeClr val="bg1">
                  <a:lumMod val="90000"/>
                  <a:lumOff val="10000"/>
                </a:schemeClr>
              </a:solidFill>
              <a:effectLst/>
              <a:uFillTx/>
              <a:sym typeface="Gill Sans Light"/>
            </a:endParaRPr>
          </a:p>
        </p:txBody>
      </p:sp>
      <p:sp>
        <p:nvSpPr>
          <p:cNvPr id="29" name="Rectangle 33"/>
          <p:cNvSpPr>
            <a:spLocks noChangeArrowheads="1"/>
          </p:cNvSpPr>
          <p:nvPr/>
        </p:nvSpPr>
        <p:spPr bwMode="auto">
          <a:xfrm>
            <a:off x="1951185" y="2156538"/>
            <a:ext cx="9102426" cy="68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699" b="1" dirty="0">
                <a:solidFill>
                  <a:srgbClr val="0052E2"/>
                </a:solidFill>
                <a:latin typeface="Avenir Next Condensed"/>
              </a:rPr>
              <a:t>The </a:t>
            </a:r>
            <a:r>
              <a:rPr lang="en-CA" altLang="en-US" sz="2699" b="1" u="sng" dirty="0">
                <a:solidFill>
                  <a:srgbClr val="0052E2"/>
                </a:solidFill>
                <a:latin typeface="Avenir Next Condensed"/>
              </a:rPr>
              <a:t>Eff</a:t>
            </a:r>
            <a:r>
              <a:rPr lang="en-CA" altLang="en-US" sz="2699" b="1" dirty="0">
                <a:solidFill>
                  <a:srgbClr val="0052E2"/>
                </a:solidFill>
                <a:latin typeface="Avenir Next Condensed"/>
              </a:rPr>
              <a:t>ect </a:t>
            </a:r>
            <a:r>
              <a:rPr lang="en-CA" altLang="en-US" sz="2699" b="1" u="sng" dirty="0">
                <a:solidFill>
                  <a:srgbClr val="0052E2"/>
                </a:solidFill>
                <a:latin typeface="Avenir Next Condensed"/>
              </a:rPr>
              <a:t>o</a:t>
            </a:r>
            <a:r>
              <a:rPr lang="en-CA" altLang="en-US" sz="2699" b="1" dirty="0">
                <a:solidFill>
                  <a:srgbClr val="0052E2"/>
                </a:solidFill>
                <a:latin typeface="Avenir Next Condensed"/>
              </a:rPr>
              <a:t>f Higher P</a:t>
            </a:r>
            <a:r>
              <a:rPr lang="en-CA" altLang="en-US" sz="2699" b="1" u="sng" dirty="0">
                <a:solidFill>
                  <a:srgbClr val="0052E2"/>
                </a:solidFill>
                <a:latin typeface="Avenir Next Condensed"/>
              </a:rPr>
              <a:t>r</a:t>
            </a:r>
            <a:r>
              <a:rPr lang="en-CA" altLang="en-US" sz="2699" b="1" dirty="0">
                <a:solidFill>
                  <a:srgbClr val="0052E2"/>
                </a:solidFill>
                <a:latin typeface="Avenir Next Condensed"/>
              </a:rPr>
              <a:t>otein Dosing </a:t>
            </a:r>
          </a:p>
          <a:p>
            <a:pPr algn="ctr">
              <a:spcBef>
                <a:spcPct val="0"/>
              </a:spcBef>
              <a:buFontTx/>
              <a:buNone/>
            </a:pPr>
            <a:r>
              <a:rPr lang="en-CA" altLang="en-US" sz="2699" b="1" dirty="0">
                <a:solidFill>
                  <a:srgbClr val="0052E2"/>
                </a:solidFill>
                <a:latin typeface="Avenir Next Condensed"/>
              </a:rPr>
              <a:t>in Critically Ill Patien</a:t>
            </a:r>
            <a:r>
              <a:rPr lang="en-CA" altLang="en-US" sz="2699" b="1" u="sng" dirty="0">
                <a:solidFill>
                  <a:srgbClr val="0052E2"/>
                </a:solidFill>
                <a:latin typeface="Avenir Next Condensed"/>
              </a:rPr>
              <a:t>t</a:t>
            </a:r>
            <a:r>
              <a:rPr lang="en-CA" altLang="en-US" sz="2699" b="1" dirty="0">
                <a:solidFill>
                  <a:srgbClr val="0052E2"/>
                </a:solidFill>
                <a:latin typeface="Avenir Next Condensed"/>
              </a:rPr>
              <a:t>s:</a:t>
            </a:r>
          </a:p>
          <a:p>
            <a:pPr algn="ctr">
              <a:spcBef>
                <a:spcPct val="0"/>
              </a:spcBef>
              <a:buFontTx/>
              <a:buNone/>
            </a:pPr>
            <a:r>
              <a:rPr lang="en-CA" altLang="en-US" sz="2699" b="1" dirty="0">
                <a:solidFill>
                  <a:srgbClr val="0052E2"/>
                </a:solidFill>
                <a:latin typeface="Avenir Next Condensed"/>
              </a:rPr>
              <a:t>The EFFORT Trial </a:t>
            </a:r>
          </a:p>
        </p:txBody>
      </p:sp>
      <p:sp>
        <p:nvSpPr>
          <p:cNvPr id="30" name="TextBox 1"/>
          <p:cNvSpPr txBox="1">
            <a:spLocks noChangeArrowheads="1"/>
          </p:cNvSpPr>
          <p:nvPr/>
        </p:nvSpPr>
        <p:spPr bwMode="auto">
          <a:xfrm>
            <a:off x="3271619" y="8103647"/>
            <a:ext cx="64006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GB" sz="2800" dirty="0"/>
              <a:t>A multicentre, pragmatic, volunteer-driven, registry-based, randomized, clinical trial. </a:t>
            </a:r>
            <a:endParaRPr lang="en-CA" sz="2800" dirty="0"/>
          </a:p>
        </p:txBody>
      </p:sp>
    </p:spTree>
    <p:extLst>
      <p:ext uri="{BB962C8B-B14F-4D97-AF65-F5344CB8AC3E}">
        <p14:creationId xmlns:p14="http://schemas.microsoft.com/office/powerpoint/2010/main" val="15589462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466310" y="3450882"/>
            <a:ext cx="6669049" cy="1754163"/>
          </a:xfrm>
        </p:spPr>
        <p:txBody>
          <a:bodyPr>
            <a:norm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cap="none" dirty="0">
                <a:solidFill>
                  <a:sysClr val="windowText" lastClr="000000"/>
                </a:solidFill>
                <a:latin typeface="Helvetica Neue"/>
                <a:ea typeface="Helvetica Neue"/>
                <a:cs typeface="Helvetica Neue"/>
                <a:sym typeface="Helvetica Neue"/>
              </a:rPr>
              <a:t/>
            </a:r>
            <a:br>
              <a:rPr lang="en-US" sz="2200" b="1" cap="none" dirty="0">
                <a:solidFill>
                  <a:sysClr val="windowText" lastClr="000000"/>
                </a:solidFill>
                <a:latin typeface="Helvetica Neue"/>
                <a:ea typeface="Helvetica Neue"/>
                <a:cs typeface="Helvetica Neue"/>
                <a:sym typeface="Helvetica Neue"/>
              </a:rPr>
            </a:br>
            <a:r>
              <a:rPr lang="en-US" sz="3600" b="1" cap="none" dirty="0">
                <a:solidFill>
                  <a:sysClr val="windowText" lastClr="000000"/>
                </a:solidFill>
                <a:latin typeface="Helvetica Neue"/>
                <a:ea typeface="Helvetica Neue"/>
                <a:cs typeface="Helvetica Neue"/>
                <a:sym typeface="Helvetica Neue"/>
              </a:rPr>
              <a:t>In the UK, what are barriers to engaging in EFFORT Trial?</a:t>
            </a:r>
          </a:p>
        </p:txBody>
      </p:sp>
      <p:pic>
        <p:nvPicPr>
          <p:cNvPr id="4" name="Picture 3" descr="bean man.png"/>
          <p:cNvPicPr>
            <a:picLocks noChangeAspect="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69441" y="3901440"/>
            <a:ext cx="1989571" cy="4271724"/>
          </a:xfrm>
          <a:prstGeom prst="rect">
            <a:avLst/>
          </a:prstGeom>
          <a:noFill/>
          <a:ln>
            <a:noFill/>
          </a:ln>
        </p:spPr>
      </p:pic>
      <p:pic>
        <p:nvPicPr>
          <p:cNvPr id="6" name="Effort_Logo.png"/>
          <p:cNvPicPr/>
          <p:nvPr/>
        </p:nvPicPr>
        <p:blipFill>
          <a:blip r:embed="rId4"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5">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256497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49" y="1721333"/>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Discussion Points </a:t>
            </a:r>
            <a:endParaRPr sz="4000" b="1" spc="-40" dirty="0">
              <a:solidFill>
                <a:srgbClr val="0052E2"/>
              </a:solidFill>
            </a:endParaRPr>
          </a:p>
        </p:txBody>
      </p:sp>
      <p:sp>
        <p:nvSpPr>
          <p:cNvPr id="935" name="Shape 935"/>
          <p:cNvSpPr>
            <a:spLocks noGrp="1"/>
          </p:cNvSpPr>
          <p:nvPr>
            <p:ph type="body" idx="1"/>
          </p:nvPr>
        </p:nvSpPr>
        <p:spPr>
          <a:xfrm>
            <a:off x="1481825" y="3684155"/>
            <a:ext cx="10041146" cy="5040545"/>
          </a:xfrm>
          <a:prstGeom prst="rect">
            <a:avLst/>
          </a:prstGeom>
        </p:spPr>
        <p:txBody>
          <a:bodyPr lIns="45719" tIns="45719" rIns="45719" bIns="45719" anchor="t">
            <a:normAutofit/>
          </a:bodyPr>
          <a:lstStyle/>
          <a:p>
            <a:r>
              <a:rPr lang="en-GB" sz="2800" dirty="0"/>
              <a:t>What can we do to increase the number of sites engaged?</a:t>
            </a:r>
          </a:p>
          <a:p>
            <a:r>
              <a:rPr lang="en-GB" sz="2800" b="1" dirty="0"/>
              <a:t>What can we do to increase the number of patients enrolled?</a:t>
            </a:r>
          </a:p>
          <a:p>
            <a:r>
              <a:rPr lang="en-GB" sz="2800" dirty="0"/>
              <a:t>What can we do to increase the ‘separation’ between the 2 groups?</a:t>
            </a:r>
          </a:p>
          <a:p>
            <a:r>
              <a:rPr lang="en-GB" sz="2800" dirty="0"/>
              <a:t>Operational issues</a:t>
            </a:r>
          </a:p>
        </p:txBody>
      </p:sp>
      <p:sp>
        <p:nvSpPr>
          <p:cNvPr id="936" name="Shape 936"/>
          <p:cNvSpPr/>
          <p:nvPr/>
        </p:nvSpPr>
        <p:spPr>
          <a:xfrm>
            <a:off x="1943021" y="3213347"/>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511205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935">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935">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Study Status</a:t>
            </a:r>
          </a:p>
        </p:txBody>
      </p:sp>
      <p:sp>
        <p:nvSpPr>
          <p:cNvPr id="5" name="Shape 72"/>
          <p:cNvSpPr/>
          <p:nvPr/>
        </p:nvSpPr>
        <p:spPr>
          <a:xfrm>
            <a:off x="910970" y="228386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sp>
        <p:nvSpPr>
          <p:cNvPr id="2" name="TextBox 1">
            <a:extLst>
              <a:ext uri="{FF2B5EF4-FFF2-40B4-BE49-F238E27FC236}">
                <a16:creationId xmlns="" xmlns:a16="http://schemas.microsoft.com/office/drawing/2014/main" id="{2F4482AB-2CE7-DB4F-804C-78A389823DA3}"/>
              </a:ext>
            </a:extLst>
          </p:cNvPr>
          <p:cNvSpPr txBox="1"/>
          <p:nvPr/>
        </p:nvSpPr>
        <p:spPr>
          <a:xfrm>
            <a:off x="1267340" y="9009055"/>
            <a:ext cx="10867292"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535353"/>
                </a:solidFill>
                <a:effectLst/>
                <a:uFillTx/>
                <a:latin typeface="+mn-lt"/>
                <a:ea typeface="+mn-ea"/>
                <a:cs typeface="+mn-cs"/>
                <a:sym typeface="Gill Sans Light"/>
              </a:rPr>
              <a:t>Average 4 patients screened/2 randomized per unit per month</a:t>
            </a:r>
          </a:p>
        </p:txBody>
      </p:sp>
      <p:pic>
        <p:nvPicPr>
          <p:cNvPr id="4" name="Graphic 3" descr="Bulls-eye">
            <a:extLst>
              <a:ext uri="{FF2B5EF4-FFF2-40B4-BE49-F238E27FC236}">
                <a16:creationId xmlns="" xmlns:a16="http://schemas.microsoft.com/office/drawing/2014/main" id="{B1ADB5B5-F776-8F4F-A4E9-CC6C63DE75B6}"/>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060659" y="2407803"/>
            <a:ext cx="914400" cy="914400"/>
          </a:xfrm>
          <a:prstGeom prst="rect">
            <a:avLst/>
          </a:prstGeom>
        </p:spPr>
      </p:pic>
      <p:sp>
        <p:nvSpPr>
          <p:cNvPr id="6" name="TextBox 5">
            <a:extLst>
              <a:ext uri="{FF2B5EF4-FFF2-40B4-BE49-F238E27FC236}">
                <a16:creationId xmlns="" xmlns:a16="http://schemas.microsoft.com/office/drawing/2014/main" id="{87CEDEC4-B249-CE41-82BB-AD2BB93E7670}"/>
              </a:ext>
            </a:extLst>
          </p:cNvPr>
          <p:cNvSpPr txBox="1"/>
          <p:nvPr/>
        </p:nvSpPr>
        <p:spPr>
          <a:xfrm>
            <a:off x="11844151" y="2500329"/>
            <a:ext cx="1160649"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4000</a:t>
            </a:r>
          </a:p>
        </p:txBody>
      </p:sp>
      <p:graphicFrame>
        <p:nvGraphicFramePr>
          <p:cNvPr id="11" name="Chart 10"/>
          <p:cNvGraphicFramePr>
            <a:graphicFrameLocks/>
          </p:cNvGraphicFramePr>
          <p:nvPr>
            <p:extLst>
              <p:ext uri="{D42A27DB-BD31-4B8C-83A1-F6EECF244321}">
                <p14:modId xmlns:p14="http://schemas.microsoft.com/office/powerpoint/2010/main" val="3711332773"/>
              </p:ext>
            </p:extLst>
          </p:nvPr>
        </p:nvGraphicFramePr>
        <p:xfrm>
          <a:off x="500249" y="2673122"/>
          <a:ext cx="11995267" cy="607899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0708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Eligible But Not Randomized</a:t>
            </a:r>
          </a:p>
        </p:txBody>
      </p:sp>
      <p:graphicFrame>
        <p:nvGraphicFramePr>
          <p:cNvPr id="5" name="Chart 4"/>
          <p:cNvGraphicFramePr>
            <a:graphicFrameLocks/>
          </p:cNvGraphicFramePr>
          <p:nvPr>
            <p:extLst>
              <p:ext uri="{D42A27DB-BD31-4B8C-83A1-F6EECF244321}">
                <p14:modId xmlns:p14="http://schemas.microsoft.com/office/powerpoint/2010/main" val="913718376"/>
              </p:ext>
            </p:extLst>
          </p:nvPr>
        </p:nvGraphicFramePr>
        <p:xfrm>
          <a:off x="177800" y="2438400"/>
          <a:ext cx="12414250" cy="69913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Effort_Logo.png"/>
          <p:cNvPicPr/>
          <p:nvPr/>
        </p:nvPicPr>
        <p:blipFill>
          <a:blip r:embed="rId4"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7" name="CNNPNG.png"/>
          <p:cNvPicPr/>
          <p:nvPr/>
        </p:nvPicPr>
        <p:blipFill>
          <a:blip r:embed="rId5"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Tree>
    <p:extLst>
      <p:ext uri="{BB962C8B-B14F-4D97-AF65-F5344CB8AC3E}">
        <p14:creationId xmlns:p14="http://schemas.microsoft.com/office/powerpoint/2010/main" val="184105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Study Status</a:t>
            </a:r>
          </a:p>
        </p:txBody>
      </p:sp>
      <p:sp>
        <p:nvSpPr>
          <p:cNvPr id="5" name="Shape 72"/>
          <p:cNvSpPr/>
          <p:nvPr/>
        </p:nvSpPr>
        <p:spPr>
          <a:xfrm>
            <a:off x="910970" y="228386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1798758947"/>
              </p:ext>
            </p:extLst>
          </p:nvPr>
        </p:nvGraphicFramePr>
        <p:xfrm>
          <a:off x="280892" y="2283864"/>
          <a:ext cx="12443011" cy="74697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1449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Study Status</a:t>
            </a:r>
          </a:p>
        </p:txBody>
      </p:sp>
      <p:sp>
        <p:nvSpPr>
          <p:cNvPr id="5" name="Shape 72"/>
          <p:cNvSpPr/>
          <p:nvPr/>
        </p:nvSpPr>
        <p:spPr>
          <a:xfrm>
            <a:off x="910970" y="228386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sp>
        <p:nvSpPr>
          <p:cNvPr id="11" name="TextBox 10">
            <a:extLst>
              <a:ext uri="{FF2B5EF4-FFF2-40B4-BE49-F238E27FC236}">
                <a16:creationId xmlns="" xmlns:a16="http://schemas.microsoft.com/office/drawing/2014/main" id="{4D0CC74E-05EC-5840-BA01-CBFCF2709922}"/>
              </a:ext>
            </a:extLst>
          </p:cNvPr>
          <p:cNvSpPr txBox="1"/>
          <p:nvPr/>
        </p:nvSpPr>
        <p:spPr>
          <a:xfrm>
            <a:off x="304800" y="8761175"/>
            <a:ext cx="1253265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535353"/>
                </a:solidFill>
                <a:effectLst/>
                <a:uFillTx/>
                <a:latin typeface="+mn-lt"/>
                <a:ea typeface="+mn-ea"/>
                <a:cs typeface="+mn-cs"/>
                <a:sym typeface="Gill Sans Light"/>
              </a:rPr>
              <a:t>Losing a lot of otherwise patients because of lack of equipoise!</a:t>
            </a:r>
          </a:p>
        </p:txBody>
      </p:sp>
      <p:graphicFrame>
        <p:nvGraphicFramePr>
          <p:cNvPr id="12" name="Chart 11"/>
          <p:cNvGraphicFramePr>
            <a:graphicFrameLocks/>
          </p:cNvGraphicFramePr>
          <p:nvPr>
            <p:extLst>
              <p:ext uri="{D42A27DB-BD31-4B8C-83A1-F6EECF244321}">
                <p14:modId xmlns:p14="http://schemas.microsoft.com/office/powerpoint/2010/main" val="255642062"/>
              </p:ext>
            </p:extLst>
          </p:nvPr>
        </p:nvGraphicFramePr>
        <p:xfrm>
          <a:off x="304800" y="2283864"/>
          <a:ext cx="12532659" cy="59995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9965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913673" y="1064049"/>
            <a:ext cx="11054080" cy="848482"/>
          </a:xfrm>
        </p:spPr>
        <p:txBody>
          <a:bodyPr>
            <a:normAutofit/>
          </a:bodyPr>
          <a:lstStyle/>
          <a:p>
            <a:r>
              <a:rPr lang="en-CA" altLang="en-US" sz="4400" b="1" cap="none" dirty="0">
                <a:solidFill>
                  <a:srgbClr val="0052E2"/>
                </a:solidFill>
                <a:latin typeface="Avenir Next Condensed"/>
              </a:rPr>
              <a:t>Consent failures</a:t>
            </a:r>
          </a:p>
        </p:txBody>
      </p:sp>
      <p:graphicFrame>
        <p:nvGraphicFramePr>
          <p:cNvPr id="6" name="Chart 5"/>
          <p:cNvGraphicFramePr>
            <a:graphicFrameLocks/>
          </p:cNvGraphicFramePr>
          <p:nvPr>
            <p:extLst>
              <p:ext uri="{D42A27DB-BD31-4B8C-83A1-F6EECF244321}">
                <p14:modId xmlns:p14="http://schemas.microsoft.com/office/powerpoint/2010/main" val="1262045553"/>
              </p:ext>
            </p:extLst>
          </p:nvPr>
        </p:nvGraphicFramePr>
        <p:xfrm>
          <a:off x="7696200" y="2667657"/>
          <a:ext cx="5308600" cy="5391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48960807"/>
              </p:ext>
            </p:extLst>
          </p:nvPr>
        </p:nvGraphicFramePr>
        <p:xfrm>
          <a:off x="198219" y="2301767"/>
          <a:ext cx="7285534" cy="43039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739935464"/>
              </p:ext>
            </p:extLst>
          </p:nvPr>
        </p:nvGraphicFramePr>
        <p:xfrm>
          <a:off x="200134" y="6180083"/>
          <a:ext cx="7540735" cy="3421118"/>
        </p:xfrm>
        <a:graphic>
          <a:graphicData uri="http://schemas.openxmlformats.org/drawingml/2006/chart">
            <c:chart xmlns:c="http://schemas.openxmlformats.org/drawingml/2006/chart" xmlns:r="http://schemas.openxmlformats.org/officeDocument/2006/relationships" r:id="rId5"/>
          </a:graphicData>
        </a:graphic>
      </p:graphicFrame>
      <p:pic>
        <p:nvPicPr>
          <p:cNvPr id="7" name="Effort_Logo.png"/>
          <p:cNvPicPr/>
          <p:nvPr/>
        </p:nvPicPr>
        <p:blipFill>
          <a:blip r:embed="rId6"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8" name="CNNPNG.png"/>
          <p:cNvPicPr/>
          <p:nvPr/>
        </p:nvPicPr>
        <p:blipFill>
          <a:blip r:embed="rId7"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
        <p:nvSpPr>
          <p:cNvPr id="2" name="TextBox 1">
            <a:extLst>
              <a:ext uri="{FF2B5EF4-FFF2-40B4-BE49-F238E27FC236}">
                <a16:creationId xmlns="" xmlns:a16="http://schemas.microsoft.com/office/drawing/2014/main" id="{50954F76-881E-894A-A009-461F0AD209DE}"/>
              </a:ext>
            </a:extLst>
          </p:cNvPr>
          <p:cNvSpPr txBox="1"/>
          <p:nvPr/>
        </p:nvSpPr>
        <p:spPr>
          <a:xfrm>
            <a:off x="8423031" y="8547193"/>
            <a:ext cx="418513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535353"/>
                </a:solidFill>
                <a:effectLst/>
                <a:uFillTx/>
                <a:latin typeface="+mn-lt"/>
                <a:ea typeface="+mn-ea"/>
                <a:cs typeface="+mn-cs"/>
                <a:sym typeface="Gill Sans Light"/>
              </a:rPr>
              <a:t>Consent Failure Rate: 32%</a:t>
            </a:r>
          </a:p>
        </p:txBody>
      </p:sp>
    </p:spTree>
    <p:extLst>
      <p:ext uri="{BB962C8B-B14F-4D97-AF65-F5344CB8AC3E}">
        <p14:creationId xmlns:p14="http://schemas.microsoft.com/office/powerpoint/2010/main" val="273735221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389119" y="3820160"/>
            <a:ext cx="6669049" cy="1219200"/>
          </a:xfrm>
        </p:spPr>
        <p:txBody>
          <a:bodyPr>
            <a:normAutofit/>
          </a:bodyPr>
          <a:lstStyle/>
          <a:p>
            <a:pPr marL="304800" lvl="0" indent="-304800" defTabSz="457200">
              <a:spcBef>
                <a:spcPts val="0"/>
              </a:spcBef>
              <a:buSzPct val="100000"/>
              <a:defRPr sz="1800">
                <a:solidFill>
                  <a:srgbClr val="000000"/>
                </a:solidFill>
              </a:defRPr>
            </a:pPr>
            <a:r>
              <a:rPr lang="en-CA" sz="4000" b="1" dirty="0">
                <a:solidFill>
                  <a:srgbClr val="0052E2"/>
                </a:solidFill>
                <a:latin typeface="Avenir Next Condensed"/>
                <a:ea typeface="Avenir Book"/>
                <a:cs typeface="Avenir Book"/>
                <a:sym typeface="Avenir Book"/>
              </a:rPr>
              <a:t>Does Clinical Equipoise Exist?</a:t>
            </a:r>
          </a:p>
        </p:txBody>
      </p:sp>
      <p:pic>
        <p:nvPicPr>
          <p:cNvPr id="4" name="Picture 3" descr="bean man.png"/>
          <p:cNvPicPr>
            <a:picLocks noChangeAspect="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69441" y="3901440"/>
            <a:ext cx="1989571" cy="4271724"/>
          </a:xfrm>
          <a:prstGeom prst="rect">
            <a:avLst/>
          </a:prstGeom>
          <a:noFill/>
          <a:ln>
            <a:noFill/>
          </a:ln>
        </p:spPr>
      </p:pic>
      <p:pic>
        <p:nvPicPr>
          <p:cNvPr id="6"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3928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822171" y="245072"/>
            <a:ext cx="2182629" cy="1131135"/>
          </a:xfrm>
          <a:prstGeom prst="rect">
            <a:avLst/>
          </a:prstGeom>
          <a:ln w="12700">
            <a:miter lim="400000"/>
          </a:ln>
        </p:spPr>
      </p:pic>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75306" y="3329700"/>
            <a:ext cx="10249609" cy="4840528"/>
          </a:xfrm>
          <a:prstGeom prst="rect">
            <a:avLst/>
          </a:prstGeom>
        </p:spPr>
      </p:pic>
      <p:sp>
        <p:nvSpPr>
          <p:cNvPr id="6" name="Title 1"/>
          <p:cNvSpPr>
            <a:spLocks noGrp="1"/>
          </p:cNvSpPr>
          <p:nvPr>
            <p:ph type="title"/>
          </p:nvPr>
        </p:nvSpPr>
        <p:spPr>
          <a:xfrm>
            <a:off x="342730" y="1239948"/>
            <a:ext cx="12293600" cy="1586832"/>
          </a:xfrm>
        </p:spPr>
        <p:txBody>
          <a:bodyPr>
            <a:normAutofit fontScale="90000"/>
          </a:bodyPr>
          <a:lstStyle/>
          <a:p>
            <a:r>
              <a:rPr lang="en-CA" sz="4400" b="1" cap="none" dirty="0">
                <a:solidFill>
                  <a:srgbClr val="0052E2"/>
                </a:solidFill>
                <a:latin typeface="Avenir Next Condensed"/>
              </a:rPr>
              <a:t>You have to have clinical equipoise (uncertainty) to be able to participate in this trial!</a:t>
            </a:r>
          </a:p>
        </p:txBody>
      </p:sp>
      <p:sp>
        <p:nvSpPr>
          <p:cNvPr id="2" name="TextBox 1">
            <a:extLst>
              <a:ext uri="{FF2B5EF4-FFF2-40B4-BE49-F238E27FC236}">
                <a16:creationId xmlns="" xmlns:a16="http://schemas.microsoft.com/office/drawing/2014/main" id="{4AD69241-8575-154E-A6C9-C793F2B13AB0}"/>
              </a:ext>
            </a:extLst>
          </p:cNvPr>
          <p:cNvSpPr txBox="1"/>
          <p:nvPr/>
        </p:nvSpPr>
        <p:spPr>
          <a:xfrm>
            <a:off x="3308291" y="8513652"/>
            <a:ext cx="698363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Similar paper ‘in press’ at NCP</a:t>
            </a:r>
          </a:p>
        </p:txBody>
      </p:sp>
      <p:pic>
        <p:nvPicPr>
          <p:cNvPr id="9" name="CCNLogo.png"/>
          <p:cNvPicPr/>
          <p:nvPr/>
        </p:nvPicPr>
        <p:blipFill>
          <a:blip r:embed="rId5">
            <a:extLst>
              <a:ext uri="{28A0092B-C50C-407E-A947-70E740481C1C}">
                <a14:useLocalDpi xmlns:a14="http://schemas.microsoft.com/office/drawing/2010/main" val="0"/>
              </a:ext>
            </a:extLst>
          </a:blip>
          <a:stretch>
            <a:fillRect/>
          </a:stretch>
        </p:blipFill>
        <p:spPr>
          <a:xfrm>
            <a:off x="314734" y="145104"/>
            <a:ext cx="2370209" cy="1128934"/>
          </a:xfrm>
          <a:prstGeom prst="rect">
            <a:avLst/>
          </a:prstGeom>
          <a:ln w="12700">
            <a:miter lim="400000"/>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624" y="0"/>
            <a:ext cx="2209449" cy="1231103"/>
          </a:xfrm>
          <a:prstGeom prst="rect">
            <a:avLst/>
          </a:prstGeom>
        </p:spPr>
      </p:pic>
      <p:pic>
        <p:nvPicPr>
          <p:cNvPr id="12"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822170" y="245072"/>
            <a:ext cx="2182629" cy="1131135"/>
          </a:xfrm>
          <a:prstGeom prst="rect">
            <a:avLst/>
          </a:prstGeom>
          <a:ln w="12700">
            <a:miter lim="400000"/>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623" y="0"/>
            <a:ext cx="2209449" cy="1231103"/>
          </a:xfrm>
          <a:prstGeom prst="rect">
            <a:avLst/>
          </a:prstGeom>
        </p:spPr>
      </p:pic>
    </p:spTree>
    <p:extLst>
      <p:ext uri="{BB962C8B-B14F-4D97-AF65-F5344CB8AC3E}">
        <p14:creationId xmlns:p14="http://schemas.microsoft.com/office/powerpoint/2010/main" val="940623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9" y="1213708"/>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FAQ re: Study Population</a:t>
            </a:r>
            <a:endParaRPr sz="4000" b="1" spc="-40" dirty="0">
              <a:solidFill>
                <a:srgbClr val="0052E2"/>
              </a:solidFill>
            </a:endParaRPr>
          </a:p>
        </p:txBody>
      </p:sp>
      <p:sp>
        <p:nvSpPr>
          <p:cNvPr id="1042" name="Shape 1042"/>
          <p:cNvSpPr>
            <a:spLocks noGrp="1"/>
          </p:cNvSpPr>
          <p:nvPr>
            <p:ph type="body" idx="1"/>
          </p:nvPr>
        </p:nvSpPr>
        <p:spPr>
          <a:xfrm>
            <a:off x="228600" y="2537835"/>
            <a:ext cx="12477750" cy="6930015"/>
          </a:xfrm>
          <a:prstGeom prst="rect">
            <a:avLst/>
          </a:prstGeom>
        </p:spPr>
        <p:txBody>
          <a:bodyPr lIns="45719" tIns="45719" rIns="45719" bIns="45719" anchor="t">
            <a:noAutofit/>
          </a:bodyPr>
          <a:lstStyle/>
          <a:p>
            <a:pPr indent="0">
              <a:spcBef>
                <a:spcPts val="0"/>
              </a:spcBef>
              <a:buNone/>
            </a:pPr>
            <a:r>
              <a:rPr lang="en-CA" sz="2800" dirty="0">
                <a:solidFill>
                  <a:srgbClr val="000000"/>
                </a:solidFill>
              </a:rPr>
              <a:t>“What is the recommended dose for patients with renal failure receiving RRT?”</a:t>
            </a:r>
          </a:p>
          <a:p>
            <a:pPr indent="0">
              <a:spcBef>
                <a:spcPts val="0"/>
              </a:spcBef>
              <a:buNone/>
            </a:pPr>
            <a:endParaRPr lang="en-CA" sz="2800" dirty="0">
              <a:solidFill>
                <a:srgbClr val="000000"/>
              </a:solidFill>
            </a:endParaRPr>
          </a:p>
          <a:p>
            <a:pPr indent="0" algn="just">
              <a:spcBef>
                <a:spcPts val="0"/>
              </a:spcBef>
              <a:buNone/>
            </a:pPr>
            <a:r>
              <a:rPr lang="en-CA" sz="2800" dirty="0">
                <a:solidFill>
                  <a:srgbClr val="000000"/>
                </a:solidFill>
              </a:rPr>
              <a:t>“Protein prescription in amounts of ≤ 1.2/kg/day is not rational in some groups of patients such as </a:t>
            </a:r>
            <a:r>
              <a:rPr lang="en-CA" sz="2800" dirty="0" err="1">
                <a:solidFill>
                  <a:srgbClr val="000000"/>
                </a:solidFill>
              </a:rPr>
              <a:t>polytrauma</a:t>
            </a:r>
            <a:r>
              <a:rPr lang="en-CA" sz="2800" dirty="0">
                <a:solidFill>
                  <a:srgbClr val="000000"/>
                </a:solidFill>
              </a:rPr>
              <a:t>, massive surgery and some burns. Will patients with higher protein needs be excluded from the study?”</a:t>
            </a:r>
          </a:p>
          <a:p>
            <a:pPr indent="0">
              <a:spcBef>
                <a:spcPts val="0"/>
              </a:spcBef>
              <a:buNone/>
            </a:pPr>
            <a:endParaRPr lang="en-CA" sz="2800" dirty="0">
              <a:solidFill>
                <a:srgbClr val="000000"/>
              </a:solidFill>
            </a:endParaRPr>
          </a:p>
          <a:p>
            <a:pPr indent="0">
              <a:spcBef>
                <a:spcPts val="0"/>
              </a:spcBef>
              <a:buNone/>
            </a:pPr>
            <a:r>
              <a:rPr lang="en-CA" sz="2800" b="1" dirty="0">
                <a:solidFill>
                  <a:srgbClr val="000000"/>
                </a:solidFill>
              </a:rPr>
              <a:t>ANS: There is no RCT level of evidence to support this guideline assertion and with the mounting evidence that protein may be harmful and suppress autophagy, we lack certainty that this is the right thing to do</a:t>
            </a:r>
            <a:r>
              <a:rPr lang="en-CA" sz="2800" b="1" dirty="0"/>
              <a:t>. We wish all these patients to be included in the RCT and plan an a priori specified subgroup analysis to evaluate the effect of protein dose on outcome in these specific subgroups. </a:t>
            </a:r>
          </a:p>
          <a:p>
            <a:pPr indent="0">
              <a:spcBef>
                <a:spcPts val="0"/>
              </a:spcBef>
              <a:buNone/>
            </a:pPr>
            <a:endParaRPr lang="en-CA" sz="2800" dirty="0"/>
          </a:p>
          <a:p>
            <a:pPr indent="0">
              <a:spcBef>
                <a:spcPts val="0"/>
              </a:spcBef>
              <a:buNone/>
            </a:pPr>
            <a:endParaRPr lang="en-CA" sz="2800" dirty="0"/>
          </a:p>
        </p:txBody>
      </p:sp>
      <p:sp>
        <p:nvSpPr>
          <p:cNvPr id="1043" name="Shape 1043"/>
          <p:cNvSpPr/>
          <p:nvPr/>
        </p:nvSpPr>
        <p:spPr>
          <a:xfrm>
            <a:off x="1728718" y="2175584"/>
            <a:ext cx="9547364" cy="1"/>
          </a:xfrm>
          <a:prstGeom prst="line">
            <a:avLst/>
          </a:prstGeom>
          <a:ln w="6350">
            <a:solidFill>
              <a:srgbClr val="5A5F5E"/>
            </a:solidFill>
            <a:miter lim="400000"/>
          </a:ln>
        </p:spPr>
        <p:txBody>
          <a:bodyPr lIns="0" tIns="0" rIns="0" bIns="0" anchor="ctr"/>
          <a:lstStyle/>
          <a:p>
            <a:pPr lvl="0"/>
            <a:endParaRPr/>
          </a:p>
        </p:txBody>
      </p:sp>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70" y="194540"/>
            <a:ext cx="2153642" cy="972523"/>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924397"/>
          </a:xfrm>
          <a:prstGeom prst="rect">
            <a:avLst/>
          </a:prstGeom>
        </p:spPr>
      </p:pic>
    </p:spTree>
    <p:extLst>
      <p:ext uri="{BB962C8B-B14F-4D97-AF65-F5344CB8AC3E}">
        <p14:creationId xmlns:p14="http://schemas.microsoft.com/office/powerpoint/2010/main" val="3975915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21" y="2389154"/>
            <a:ext cx="11547353" cy="66423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967" y="245940"/>
            <a:ext cx="8445500" cy="2032000"/>
          </a:xfrm>
          <a:prstGeom prst="rect">
            <a:avLst/>
          </a:prstGeom>
        </p:spPr>
      </p:pic>
      <p:pic>
        <p:nvPicPr>
          <p:cNvPr id="4" name="CNNPNG.png"/>
          <p:cNvPicPr/>
          <p:nvPr/>
        </p:nvPicPr>
        <p:blipFill>
          <a:blip r:embed="rId4"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5" name="Effort_Logo.png"/>
          <p:cNvPicPr/>
          <p:nvPr/>
        </p:nvPicPr>
        <p:blipFill>
          <a:blip r:embed="rId5"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sp>
        <p:nvSpPr>
          <p:cNvPr id="6" name="TextBox 5"/>
          <p:cNvSpPr txBox="1"/>
          <p:nvPr/>
        </p:nvSpPr>
        <p:spPr>
          <a:xfrm>
            <a:off x="6492240" y="8978463"/>
            <a:ext cx="617728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CA" sz="3600" b="0" i="0" u="none" strike="noStrike" cap="none" spc="0" normalizeH="0" baseline="0" dirty="0">
                <a:ln>
                  <a:noFill/>
                </a:ln>
                <a:solidFill>
                  <a:srgbClr val="535353"/>
                </a:solidFill>
                <a:effectLst/>
                <a:uFillTx/>
                <a:latin typeface="+mn-lt"/>
                <a:ea typeface="+mn-ea"/>
                <a:cs typeface="+mn-cs"/>
                <a:sym typeface="Gill Sans Light"/>
              </a:rPr>
              <a:t>Intensive</a:t>
            </a:r>
            <a:r>
              <a:rPr kumimoji="0" lang="en-CA" sz="3600" b="0" i="0" u="none" strike="noStrike" cap="none" spc="0" normalizeH="0" dirty="0">
                <a:ln>
                  <a:noFill/>
                </a:ln>
                <a:solidFill>
                  <a:srgbClr val="535353"/>
                </a:solidFill>
                <a:effectLst/>
                <a:uFillTx/>
                <a:latin typeface="+mn-lt"/>
                <a:ea typeface="+mn-ea"/>
                <a:cs typeface="+mn-cs"/>
                <a:sym typeface="Gill Sans Light"/>
              </a:rPr>
              <a:t> Care Medicine 2017</a:t>
            </a:r>
            <a:endParaRPr kumimoji="0" lang="en-CA" sz="3600" b="0" i="0" u="none" strike="noStrike" cap="none" spc="0" normalizeH="0" baseline="0" dirty="0">
              <a:ln>
                <a:noFill/>
              </a:ln>
              <a:solidFill>
                <a:srgbClr val="535353"/>
              </a:solidFill>
              <a:effectLst/>
              <a:uFillTx/>
              <a:latin typeface="+mn-lt"/>
              <a:ea typeface="+mn-ea"/>
              <a:cs typeface="+mn-cs"/>
              <a:sym typeface="Gill Sans Light"/>
            </a:endParaRPr>
          </a:p>
        </p:txBody>
      </p:sp>
      <p:cxnSp>
        <p:nvCxnSpPr>
          <p:cNvPr id="8" name="Straight Connector 7">
            <a:extLst>
              <a:ext uri="{FF2B5EF4-FFF2-40B4-BE49-F238E27FC236}">
                <a16:creationId xmlns="" xmlns:a16="http://schemas.microsoft.com/office/drawing/2014/main" id="{ADC93F70-8A54-C742-B26A-83F0F7EDA9B9}"/>
              </a:ext>
            </a:extLst>
          </p:cNvPr>
          <p:cNvCxnSpPr/>
          <p:nvPr/>
        </p:nvCxnSpPr>
        <p:spPr>
          <a:xfrm>
            <a:off x="2569967" y="3505200"/>
            <a:ext cx="1880113"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 xmlns:a16="http://schemas.microsoft.com/office/drawing/2014/main" id="{3BF40BE1-1F4C-9D4D-BA1B-F6B904C3C7EA}"/>
              </a:ext>
            </a:extLst>
          </p:cNvPr>
          <p:cNvCxnSpPr/>
          <p:nvPr/>
        </p:nvCxnSpPr>
        <p:spPr>
          <a:xfrm>
            <a:off x="2463287" y="4419600"/>
            <a:ext cx="1880113"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 xmlns:a16="http://schemas.microsoft.com/office/drawing/2014/main" id="{DB92F118-CD48-B542-8C50-73D769F7FC85}"/>
              </a:ext>
            </a:extLst>
          </p:cNvPr>
          <p:cNvCxnSpPr>
            <a:cxnSpLocks/>
          </p:cNvCxnSpPr>
          <p:nvPr/>
        </p:nvCxnSpPr>
        <p:spPr>
          <a:xfrm>
            <a:off x="3403343" y="5334000"/>
            <a:ext cx="2784097"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 xmlns:a16="http://schemas.microsoft.com/office/drawing/2014/main" id="{99E53B60-E834-C046-A972-BE317BC8F823}"/>
              </a:ext>
            </a:extLst>
          </p:cNvPr>
          <p:cNvCxnSpPr>
            <a:cxnSpLocks/>
          </p:cNvCxnSpPr>
          <p:nvPr/>
        </p:nvCxnSpPr>
        <p:spPr>
          <a:xfrm>
            <a:off x="2301240" y="8275320"/>
            <a:ext cx="2590800"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 xmlns:a16="http://schemas.microsoft.com/office/drawing/2014/main" id="{8FC846D6-121D-D14F-9EAD-CB172E51B2B3}"/>
              </a:ext>
            </a:extLst>
          </p:cNvPr>
          <p:cNvCxnSpPr>
            <a:cxnSpLocks/>
          </p:cNvCxnSpPr>
          <p:nvPr/>
        </p:nvCxnSpPr>
        <p:spPr>
          <a:xfrm>
            <a:off x="2768087" y="8763000"/>
            <a:ext cx="3719073"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 xmlns:a16="http://schemas.microsoft.com/office/drawing/2014/main" id="{07E451D6-36A9-0243-A082-6A9F7B29DF0E}"/>
              </a:ext>
            </a:extLst>
          </p:cNvPr>
          <p:cNvCxnSpPr/>
          <p:nvPr/>
        </p:nvCxnSpPr>
        <p:spPr>
          <a:xfrm>
            <a:off x="2905247" y="6812280"/>
            <a:ext cx="1880113"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3498254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70" y="194540"/>
            <a:ext cx="2153642" cy="972523"/>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924397"/>
          </a:xfrm>
          <a:prstGeom prst="rect">
            <a:avLst/>
          </a:prstGeom>
        </p:spPr>
      </p:pic>
      <p:sp>
        <p:nvSpPr>
          <p:cNvPr id="3" name="Text Placeholder 2">
            <a:extLst>
              <a:ext uri="{FF2B5EF4-FFF2-40B4-BE49-F238E27FC236}">
                <a16:creationId xmlns="" xmlns:a16="http://schemas.microsoft.com/office/drawing/2014/main" id="{4BFF2C77-906B-1C4B-BA90-23191E16E96B}"/>
              </a:ext>
            </a:extLst>
          </p:cNvPr>
          <p:cNvSpPr>
            <a:spLocks noGrp="1"/>
          </p:cNvSpPr>
          <p:nvPr>
            <p:ph type="body" idx="1"/>
          </p:nvPr>
        </p:nvSpPr>
        <p:spPr/>
        <p:txBody>
          <a:bodyPr/>
          <a:lstStyle/>
          <a:p>
            <a:endParaRPr lang="en-US"/>
          </a:p>
        </p:txBody>
      </p:sp>
      <p:sp>
        <p:nvSpPr>
          <p:cNvPr id="5" name="Title 4">
            <a:extLst>
              <a:ext uri="{FF2B5EF4-FFF2-40B4-BE49-F238E27FC236}">
                <a16:creationId xmlns="" xmlns:a16="http://schemas.microsoft.com/office/drawing/2014/main" id="{7BD24111-800A-364E-9426-89DC33208C18}"/>
              </a:ext>
            </a:extLst>
          </p:cNvPr>
          <p:cNvSpPr>
            <a:spLocks noGrp="1"/>
          </p:cNvSpPr>
          <p:nvPr>
            <p:ph type="title"/>
          </p:nvPr>
        </p:nvSpPr>
        <p:spPr/>
        <p:txBody>
          <a:bodyPr/>
          <a:lstStyle/>
          <a:p>
            <a:endParaRPr lang="en-US"/>
          </a:p>
        </p:txBody>
      </p:sp>
      <p:pic>
        <p:nvPicPr>
          <p:cNvPr id="9" name="Picture 8" descr="A screenshot of a cell phone&#10;&#10;Description automatically generated">
            <a:extLst>
              <a:ext uri="{FF2B5EF4-FFF2-40B4-BE49-F238E27FC236}">
                <a16:creationId xmlns="" xmlns:a16="http://schemas.microsoft.com/office/drawing/2014/main" id="{310A61C1-6B44-0C45-8B9F-57562CF9D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500" y="1822450"/>
            <a:ext cx="11607800" cy="6108700"/>
          </a:xfrm>
          <a:prstGeom prst="rect">
            <a:avLst/>
          </a:prstGeom>
        </p:spPr>
      </p:pic>
    </p:spTree>
    <p:extLst>
      <p:ext uri="{BB962C8B-B14F-4D97-AF65-F5344CB8AC3E}">
        <p14:creationId xmlns:p14="http://schemas.microsoft.com/office/powerpoint/2010/main" val="399107821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9413" y="171127"/>
            <a:ext cx="11240813" cy="646331"/>
          </a:xfrm>
          <a:prstGeom prst="rect">
            <a:avLst/>
          </a:prstGeom>
        </p:spPr>
        <p:txBody>
          <a:bodyPr wrap="square">
            <a:spAutoFit/>
          </a:bodyPr>
          <a:lstStyle/>
          <a:p>
            <a:r>
              <a:rPr lang="en-CA" b="1" dirty="0">
                <a:solidFill>
                  <a:srgbClr val="0052E2"/>
                </a:solidFill>
                <a:latin typeface="Avenir Next Condensed"/>
                <a:ea typeface="Avenir Book"/>
                <a:cs typeface="Avenir Book"/>
                <a:sym typeface="Avenir Book"/>
              </a:rPr>
              <a:t>Protein dose in contemporary nutrition RCTs</a:t>
            </a:r>
            <a:endParaRPr lang="en-CA" dirty="0"/>
          </a:p>
        </p:txBody>
      </p:sp>
      <p:graphicFrame>
        <p:nvGraphicFramePr>
          <p:cNvPr id="5" name="Table 4">
            <a:extLst>
              <a:ext uri="{FF2B5EF4-FFF2-40B4-BE49-F238E27FC236}">
                <a16:creationId xmlns="" xmlns:a16="http://schemas.microsoft.com/office/drawing/2014/main" id="{D9B80F06-B395-48F6-9313-BE76BCF6812B}"/>
              </a:ext>
            </a:extLst>
          </p:cNvPr>
          <p:cNvGraphicFramePr>
            <a:graphicFrameLocks noGrp="1"/>
          </p:cNvGraphicFramePr>
          <p:nvPr>
            <p:extLst>
              <p:ext uri="{D42A27DB-BD31-4B8C-83A1-F6EECF244321}">
                <p14:modId xmlns:p14="http://schemas.microsoft.com/office/powerpoint/2010/main" val="2104752149"/>
              </p:ext>
            </p:extLst>
          </p:nvPr>
        </p:nvGraphicFramePr>
        <p:xfrm>
          <a:off x="156779" y="817458"/>
          <a:ext cx="12691242" cy="9099163"/>
        </p:xfrm>
        <a:graphic>
          <a:graphicData uri="http://schemas.openxmlformats.org/drawingml/2006/table">
            <a:tbl>
              <a:tblPr firstRow="1" firstCol="1" bandRow="1"/>
              <a:tblGrid>
                <a:gridCol w="1539153">
                  <a:extLst>
                    <a:ext uri="{9D8B030D-6E8A-4147-A177-3AD203B41FA5}">
                      <a16:colId xmlns="" xmlns:a16="http://schemas.microsoft.com/office/drawing/2014/main" val="649152823"/>
                    </a:ext>
                  </a:extLst>
                </a:gridCol>
                <a:gridCol w="760076">
                  <a:extLst>
                    <a:ext uri="{9D8B030D-6E8A-4147-A177-3AD203B41FA5}">
                      <a16:colId xmlns="" xmlns:a16="http://schemas.microsoft.com/office/drawing/2014/main" val="449686972"/>
                    </a:ext>
                  </a:extLst>
                </a:gridCol>
                <a:gridCol w="2687580">
                  <a:extLst>
                    <a:ext uri="{9D8B030D-6E8A-4147-A177-3AD203B41FA5}">
                      <a16:colId xmlns="" xmlns:a16="http://schemas.microsoft.com/office/drawing/2014/main" val="275953796"/>
                    </a:ext>
                  </a:extLst>
                </a:gridCol>
                <a:gridCol w="2269893">
                  <a:extLst>
                    <a:ext uri="{9D8B030D-6E8A-4147-A177-3AD203B41FA5}">
                      <a16:colId xmlns="" xmlns:a16="http://schemas.microsoft.com/office/drawing/2014/main" val="3235767940"/>
                    </a:ext>
                  </a:extLst>
                </a:gridCol>
                <a:gridCol w="1995198">
                  <a:extLst>
                    <a:ext uri="{9D8B030D-6E8A-4147-A177-3AD203B41FA5}">
                      <a16:colId xmlns="" xmlns:a16="http://schemas.microsoft.com/office/drawing/2014/main" val="1464056612"/>
                    </a:ext>
                  </a:extLst>
                </a:gridCol>
                <a:gridCol w="1786178">
                  <a:extLst>
                    <a:ext uri="{9D8B030D-6E8A-4147-A177-3AD203B41FA5}">
                      <a16:colId xmlns="" xmlns:a16="http://schemas.microsoft.com/office/drawing/2014/main" val="1897138884"/>
                    </a:ext>
                  </a:extLst>
                </a:gridCol>
                <a:gridCol w="1653164">
                  <a:extLst>
                    <a:ext uri="{9D8B030D-6E8A-4147-A177-3AD203B41FA5}">
                      <a16:colId xmlns="" xmlns:a16="http://schemas.microsoft.com/office/drawing/2014/main" val="352720229"/>
                    </a:ext>
                  </a:extLst>
                </a:gridCol>
              </a:tblGrid>
              <a:tr h="852119">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Study, year</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N</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Intervention vs control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Intervention, protein </a:t>
                      </a:r>
                      <a:r>
                        <a:rPr lang="en-US" sz="1800" b="1" u="sng" dirty="0">
                          <a:effectLst/>
                          <a:latin typeface="+mn-lt"/>
                          <a:ea typeface="Calibri" panose="020F0502020204030204" pitchFamily="34" charset="0"/>
                          <a:cs typeface="Arial" panose="020B0604020202020204" pitchFamily="34" charset="0"/>
                        </a:rPr>
                        <a:t>target</a:t>
                      </a:r>
                      <a:endParaRPr lang="en-US" sz="1800" u="sng"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u="none" dirty="0">
                          <a:effectLst/>
                          <a:latin typeface="+mn-lt"/>
                          <a:ea typeface="Calibri" panose="020F0502020204030204" pitchFamily="34" charset="0"/>
                          <a:cs typeface="Arial" panose="020B0604020202020204" pitchFamily="34" charset="0"/>
                        </a:rPr>
                        <a:t>Control, protein </a:t>
                      </a:r>
                      <a:r>
                        <a:rPr lang="en-US" sz="1800" b="1" u="sng" dirty="0">
                          <a:effectLst/>
                          <a:latin typeface="+mn-lt"/>
                          <a:ea typeface="Calibri" panose="020F0502020204030204" pitchFamily="34" charset="0"/>
                          <a:cs typeface="Arial" panose="020B0604020202020204" pitchFamily="34" charset="0"/>
                        </a:rPr>
                        <a:t>target</a:t>
                      </a:r>
                      <a:endParaRPr lang="en-US" sz="1800" u="sng"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u="none" dirty="0">
                          <a:effectLst/>
                          <a:latin typeface="+mn-lt"/>
                          <a:ea typeface="Calibri" panose="020F0502020204030204" pitchFamily="34" charset="0"/>
                          <a:cs typeface="Arial" panose="020B0604020202020204" pitchFamily="34" charset="0"/>
                        </a:rPr>
                        <a:t>Intervention, protein delivered</a:t>
                      </a:r>
                      <a:endParaRPr lang="en-US" sz="1800" u="none"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u="none" dirty="0">
                          <a:effectLst/>
                          <a:latin typeface="+mn-lt"/>
                          <a:ea typeface="Calibri" panose="020F0502020204030204" pitchFamily="34" charset="0"/>
                          <a:cs typeface="Arial" panose="020B0604020202020204" pitchFamily="34" charset="0"/>
                        </a:rPr>
                        <a:t>Control, protein delivered</a:t>
                      </a:r>
                      <a:endParaRPr lang="en-US" sz="1800" u="none"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88710985"/>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OMEGA, 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Trophic vs full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1.2-1.6 g/kg/d PBW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1.2-1.6 g/kg/d PBW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0.13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0.65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20474799"/>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EPaNIC, 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4640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Early vs late SPN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Not reported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Not reported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0.6 g/kg/d IBW</a:t>
                      </a:r>
                      <a:r>
                        <a:rPr lang="en-US" sz="1800" baseline="30000" dirty="0">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0.18 g/kg/d IBW</a:t>
                      </a:r>
                      <a:r>
                        <a:rPr lang="en-US" sz="1800" b="1" baseline="30000" dirty="0">
                          <a:effectLst/>
                          <a:latin typeface="+mn-lt"/>
                          <a:ea typeface="Calibri" panose="020F0502020204030204" pitchFamily="34" charset="0"/>
                          <a:cs typeface="Arial" panose="020B0604020202020204" pitchFamily="34" charset="0"/>
                        </a:rPr>
                        <a:t>1</a:t>
                      </a:r>
                      <a:endParaRPr lang="en-US" sz="18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93635634"/>
                  </a:ext>
                </a:extLst>
              </a:tr>
              <a:tr h="460806">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SPN, 2012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305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EN + SPN vs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1.2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0.8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6301888"/>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EDEN, 2012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Trophic vs full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panose="020F0502020204030204" pitchFamily="34" charset="0"/>
                          <a:cs typeface="Arial" panose="020B0604020202020204" pitchFamily="34" charset="0"/>
                        </a:rPr>
                        <a:t>1.2-1.6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mn-lt"/>
                          <a:ea typeface="Calibri" panose="020F0502020204030204" pitchFamily="34" charset="0"/>
                          <a:cs typeface="Arial" panose="020B0604020202020204" pitchFamily="34" charset="0"/>
                        </a:rPr>
                        <a:t>1.2-1.6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Not reported</a:t>
                      </a:r>
                      <a:r>
                        <a:rPr lang="en-US" sz="1800" baseline="30000" dirty="0">
                          <a:effectLst/>
                          <a:latin typeface="+mn-lt"/>
                          <a:ea typeface="Calibri" panose="020F0502020204030204" pitchFamily="34" charset="0"/>
                          <a:cs typeface="Arial" panose="020B0604020202020204" pitchFamily="34" charset="0"/>
                        </a:rPr>
                        <a:t>3</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Not reported</a:t>
                      </a:r>
                      <a:r>
                        <a:rPr lang="en-US" sz="1800" b="1" baseline="30000" dirty="0">
                          <a:effectLst/>
                          <a:latin typeface="+mn-lt"/>
                          <a:ea typeface="Calibri" panose="020F0502020204030204" pitchFamily="34" charset="0"/>
                          <a:cs typeface="Arial" panose="020B0604020202020204" pitchFamily="34" charset="0"/>
                        </a:rPr>
                        <a:t>3</a:t>
                      </a:r>
                      <a:endParaRPr lang="en-US" sz="18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86260178"/>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Early PN, 2013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1372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Early PN vs standard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1-1.5 g/kg/d ABW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Per local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50%</a:t>
                      </a:r>
                      <a:r>
                        <a:rPr lang="en-US" sz="1800" baseline="30000" dirty="0">
                          <a:effectLst/>
                          <a:latin typeface="+mn-lt"/>
                          <a:ea typeface="Calibri" panose="020F0502020204030204" pitchFamily="34" charset="0"/>
                          <a:cs typeface="Arial" panose="020B0604020202020204" pitchFamily="34" charset="0"/>
                        </a:rPr>
                        <a:t>2</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30%</a:t>
                      </a:r>
                      <a:r>
                        <a:rPr lang="en-US" sz="1800" b="1" baseline="30000" dirty="0">
                          <a:effectLst/>
                          <a:latin typeface="+mn-lt"/>
                          <a:ea typeface="Calibri" panose="020F0502020204030204" pitchFamily="34" charset="0"/>
                          <a:cs typeface="Arial" panose="020B0604020202020204" pitchFamily="34" charset="0"/>
                        </a:rPr>
                        <a:t>2</a:t>
                      </a:r>
                      <a:endParaRPr lang="en-US" sz="18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13048469"/>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CALORIES, 2014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2400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Early EN vs PN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Per local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Per local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0.7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0.6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4310217"/>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FERRIE, 2015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High vs low protein using PN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 g/kg/d ABW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0.8 g/kg/d ABW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1.09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0.9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54424232"/>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NEPHRO, 2015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471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High vs low protein using PN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2.0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Per local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a:effectLst/>
                          <a:latin typeface="+mn-lt"/>
                          <a:ea typeface="Calibri" panose="020F0502020204030204" pitchFamily="34" charset="0"/>
                          <a:cs typeface="Arial" panose="020B0604020202020204" pitchFamily="34" charset="0"/>
                        </a:rPr>
                        <a:t>1.6-1.7 </a:t>
                      </a:r>
                      <a:r>
                        <a:rPr lang="en-US" sz="1800" dirty="0">
                          <a:effectLst/>
                          <a:latin typeface="+mn-lt"/>
                          <a:ea typeface="Calibri" panose="020F0502020204030204" pitchFamily="34" charset="0"/>
                          <a:cs typeface="Arial" panose="020B0604020202020204" pitchFamily="34" charset="0"/>
                        </a:rPr>
                        <a:t>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0.6-0.7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946076"/>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PERMIT, 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894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40-60% vs full calorie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1.2-1.5 g/kg/d ABW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mn-lt"/>
                          <a:ea typeface="Calibri" panose="020F0502020204030204" pitchFamily="34" charset="0"/>
                          <a:cs typeface="Arial" panose="020B0604020202020204" pitchFamily="34" charset="0"/>
                        </a:rPr>
                        <a:t>1.2-1.5 g/kg/d ABW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60-70%</a:t>
                      </a:r>
                      <a:r>
                        <a:rPr lang="en-US" sz="1800" baseline="30000" dirty="0">
                          <a:effectLst/>
                          <a:latin typeface="+mn-lt"/>
                          <a:ea typeface="Calibri" panose="020F0502020204030204" pitchFamily="34" charset="0"/>
                          <a:cs typeface="Arial" panose="020B0604020202020204" pitchFamily="34" charset="0"/>
                        </a:rPr>
                        <a:t>2</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60-70%</a:t>
                      </a:r>
                      <a:r>
                        <a:rPr lang="en-US" sz="1800" b="1" baseline="30000" dirty="0">
                          <a:effectLst/>
                          <a:latin typeface="+mn-lt"/>
                          <a:ea typeface="Calibri" panose="020F0502020204030204" pitchFamily="34" charset="0"/>
                          <a:cs typeface="Arial" panose="020B0604020202020204" pitchFamily="34" charset="0"/>
                        </a:rPr>
                        <a:t>2</a:t>
                      </a:r>
                      <a:endParaRPr lang="en-US" sz="18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02767375"/>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TOP-UP, 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EN+SPN vs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1.2 g/kg/d ABW or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mn-lt"/>
                          <a:ea typeface="Calibri" panose="020F0502020204030204" pitchFamily="34" charset="0"/>
                          <a:cs typeface="Arial" panose="020B0604020202020204" pitchFamily="34" charset="0"/>
                        </a:rPr>
                        <a:t>1.2 g/kg/d ABW or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95%</a:t>
                      </a:r>
                      <a:r>
                        <a:rPr lang="en-US" sz="1800" baseline="30000" dirty="0">
                          <a:effectLst/>
                          <a:latin typeface="+mn-lt"/>
                          <a:ea typeface="Calibri" panose="020F0502020204030204" pitchFamily="34" charset="0"/>
                          <a:cs typeface="Arial" panose="020B0604020202020204" pitchFamily="34" charset="0"/>
                        </a:rPr>
                        <a:t>2</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60%</a:t>
                      </a:r>
                      <a:r>
                        <a:rPr lang="en-US" sz="1800" b="1" baseline="30000" dirty="0">
                          <a:effectLst/>
                          <a:latin typeface="+mn-lt"/>
                          <a:ea typeface="Calibri" panose="020F0502020204030204" pitchFamily="34" charset="0"/>
                          <a:cs typeface="Arial" panose="020B0604020202020204" pitchFamily="34" charset="0"/>
                        </a:rPr>
                        <a:t>2</a:t>
                      </a:r>
                      <a:endParaRPr lang="en-US" sz="18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59858073"/>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EAT-ICU, 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EN + SPN (EGDN) vs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1.63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mn-lt"/>
                          <a:ea typeface="Calibri" panose="020F0502020204030204" pitchFamily="34" charset="0"/>
                          <a:cs typeface="Arial" panose="020B0604020202020204" pitchFamily="34" charset="0"/>
                        </a:rPr>
                        <a:t>1.16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1.47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0.5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66706030"/>
                  </a:ext>
                </a:extLst>
              </a:tr>
              <a:tr h="561534">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NUTRIREA-2, 2018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2410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Early EN vs PN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Per local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Per local practice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0.7 g/kg/d ABW</a:t>
                      </a:r>
                      <a:r>
                        <a:rPr lang="en-US" sz="1800" baseline="30000" dirty="0">
                          <a:effectLst/>
                          <a:latin typeface="+mn-lt"/>
                          <a:ea typeface="Calibri" panose="020F0502020204030204" pitchFamily="34" charset="0"/>
                          <a:cs typeface="Arial" panose="020B0604020202020204" pitchFamily="34" charset="0"/>
                        </a:rPr>
                        <a:t>4</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0.8 g/kg/d ABW</a:t>
                      </a:r>
                      <a:r>
                        <a:rPr lang="en-US" sz="1800" b="1" baseline="30000" dirty="0">
                          <a:effectLst/>
                          <a:latin typeface="+mn-lt"/>
                          <a:ea typeface="Calibri" panose="020F0502020204030204" pitchFamily="34" charset="0"/>
                          <a:cs typeface="Arial" panose="020B0604020202020204" pitchFamily="34" charset="0"/>
                        </a:rPr>
                        <a:t>4</a:t>
                      </a:r>
                      <a:endParaRPr lang="en-US" sz="18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545342"/>
                  </a:ext>
                </a:extLst>
              </a:tr>
              <a:tr h="751657">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TARGET, 2018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3957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Calorie dense vs standard 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1.4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1.4 g/kg/d IBW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1.1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ctr" defTabSz="584200">
                        <a:defRPr>
                          <a:solidFill>
                            <a:schemeClr val="tx1"/>
                          </a:solidFill>
                          <a:latin typeface="Calibri" panose="020F0502020204030204"/>
                          <a:sym typeface="Gill Sans Light"/>
                        </a:defRPr>
                      </a:lvl1pPr>
                      <a:lvl2pPr indent="228600" algn="ctr" defTabSz="584200">
                        <a:defRPr>
                          <a:solidFill>
                            <a:schemeClr val="tx1"/>
                          </a:solidFill>
                          <a:latin typeface="Calibri" panose="020F0502020204030204"/>
                          <a:sym typeface="Gill Sans Light"/>
                        </a:defRPr>
                      </a:lvl2pPr>
                      <a:lvl3pPr indent="457200" algn="ctr" defTabSz="584200">
                        <a:defRPr>
                          <a:solidFill>
                            <a:schemeClr val="tx1"/>
                          </a:solidFill>
                          <a:latin typeface="Calibri" panose="020F0502020204030204"/>
                          <a:sym typeface="Gill Sans Light"/>
                        </a:defRPr>
                      </a:lvl3pPr>
                      <a:lvl4pPr indent="685800" algn="ctr" defTabSz="584200">
                        <a:defRPr>
                          <a:solidFill>
                            <a:schemeClr val="tx1"/>
                          </a:solidFill>
                          <a:latin typeface="Calibri" panose="020F0502020204030204"/>
                          <a:sym typeface="Gill Sans Light"/>
                        </a:defRPr>
                      </a:lvl4pPr>
                      <a:lvl5pPr indent="914400" algn="ctr" defTabSz="584200">
                        <a:defRPr>
                          <a:solidFill>
                            <a:schemeClr val="tx1"/>
                          </a:solidFill>
                          <a:latin typeface="Calibri" panose="020F0502020204030204"/>
                          <a:sym typeface="Gill Sans Light"/>
                        </a:defRPr>
                      </a:lvl5pPr>
                      <a:lvl6pPr indent="1143000" algn="ctr" defTabSz="584200">
                        <a:defRPr>
                          <a:solidFill>
                            <a:schemeClr val="tx1"/>
                          </a:solidFill>
                          <a:latin typeface="Calibri" panose="020F0502020204030204"/>
                          <a:sym typeface="Gill Sans Light"/>
                        </a:defRPr>
                      </a:lvl6pPr>
                      <a:lvl7pPr indent="1371600" algn="ctr" defTabSz="584200">
                        <a:defRPr>
                          <a:solidFill>
                            <a:schemeClr val="tx1"/>
                          </a:solidFill>
                          <a:latin typeface="Calibri" panose="020F0502020204030204"/>
                          <a:sym typeface="Gill Sans Light"/>
                        </a:defRPr>
                      </a:lvl7pPr>
                      <a:lvl8pPr indent="1600200" algn="ctr" defTabSz="584200">
                        <a:defRPr>
                          <a:solidFill>
                            <a:schemeClr val="tx1"/>
                          </a:solidFill>
                          <a:latin typeface="Calibri" panose="020F0502020204030204"/>
                          <a:sym typeface="Gill Sans Light"/>
                        </a:defRPr>
                      </a:lvl8pPr>
                      <a:lvl9pPr indent="1828800" algn="ctr" defTabSz="584200">
                        <a:defRPr>
                          <a:solidFill>
                            <a:schemeClr val="tx1"/>
                          </a:solidFill>
                          <a:latin typeface="Calibri" panose="020F0502020204030204"/>
                          <a:sym typeface="Gill Sans Light"/>
                        </a:defRPr>
                      </a:lvl9pPr>
                    </a:lstStyle>
                    <a:p>
                      <a:pPr marL="0" marR="0" algn="ctr">
                        <a:lnSpc>
                          <a:spcPct val="115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1.08 g/kg/d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1995528"/>
                  </a:ext>
                </a:extLst>
              </a:tr>
            </a:tbl>
          </a:graphicData>
        </a:graphic>
      </p:graphicFrame>
    </p:spTree>
    <p:extLst>
      <p:ext uri="{BB962C8B-B14F-4D97-AF65-F5344CB8AC3E}">
        <p14:creationId xmlns:p14="http://schemas.microsoft.com/office/powerpoint/2010/main" val="377177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Subgroup Analyses</a:t>
            </a:r>
          </a:p>
        </p:txBody>
      </p:sp>
      <p:sp>
        <p:nvSpPr>
          <p:cNvPr id="76803" name="Content Placeholder 2"/>
          <p:cNvSpPr>
            <a:spLocks noGrp="1"/>
          </p:cNvSpPr>
          <p:nvPr>
            <p:ph idx="1"/>
          </p:nvPr>
        </p:nvSpPr>
        <p:spPr>
          <a:xfrm>
            <a:off x="979162" y="2589287"/>
            <a:ext cx="11462737" cy="6200539"/>
          </a:xfrm>
        </p:spPr>
        <p:txBody>
          <a:bodyPr>
            <a:noAutofit/>
          </a:bodyPr>
          <a:lstStyle/>
          <a:p>
            <a:pPr>
              <a:lnSpc>
                <a:spcPct val="100000"/>
              </a:lnSpc>
              <a:spcBef>
                <a:spcPts val="0"/>
              </a:spcBef>
            </a:pPr>
            <a:r>
              <a:rPr lang="en-CA" altLang="en-US" sz="3200" dirty="0"/>
              <a:t>Age (based on median)</a:t>
            </a:r>
          </a:p>
          <a:p>
            <a:pPr>
              <a:lnSpc>
                <a:spcPct val="100000"/>
              </a:lnSpc>
              <a:spcBef>
                <a:spcPts val="0"/>
              </a:spcBef>
            </a:pPr>
            <a:r>
              <a:rPr lang="en-CA" altLang="en-US" sz="3200" dirty="0"/>
              <a:t>Severity of illness (based on median APACHE II)</a:t>
            </a:r>
          </a:p>
          <a:p>
            <a:pPr>
              <a:lnSpc>
                <a:spcPct val="100000"/>
              </a:lnSpc>
              <a:spcBef>
                <a:spcPts val="0"/>
              </a:spcBef>
            </a:pPr>
            <a:r>
              <a:rPr lang="en-CA" altLang="en-US" sz="3200" dirty="0"/>
              <a:t>Case Mix</a:t>
            </a:r>
          </a:p>
          <a:p>
            <a:pPr lvl="1">
              <a:lnSpc>
                <a:spcPct val="100000"/>
              </a:lnSpc>
              <a:spcBef>
                <a:spcPts val="0"/>
              </a:spcBef>
            </a:pPr>
            <a:r>
              <a:rPr lang="en-CA" altLang="en-US" sz="2800" dirty="0">
                <a:solidFill>
                  <a:schemeClr val="bg1"/>
                </a:solidFill>
              </a:rPr>
              <a:t>Sepsis</a:t>
            </a:r>
          </a:p>
          <a:p>
            <a:pPr lvl="1">
              <a:lnSpc>
                <a:spcPct val="100000"/>
              </a:lnSpc>
              <a:spcBef>
                <a:spcPts val="0"/>
              </a:spcBef>
            </a:pPr>
            <a:r>
              <a:rPr lang="en-CA" altLang="en-US" sz="2800" dirty="0">
                <a:solidFill>
                  <a:schemeClr val="bg1"/>
                </a:solidFill>
              </a:rPr>
              <a:t>Trauma</a:t>
            </a:r>
          </a:p>
          <a:p>
            <a:pPr lvl="1">
              <a:lnSpc>
                <a:spcPct val="100000"/>
              </a:lnSpc>
              <a:spcBef>
                <a:spcPts val="0"/>
              </a:spcBef>
            </a:pPr>
            <a:r>
              <a:rPr lang="en-CA" altLang="en-US" sz="2800" dirty="0">
                <a:solidFill>
                  <a:schemeClr val="bg1"/>
                </a:solidFill>
              </a:rPr>
              <a:t>Surgical</a:t>
            </a:r>
          </a:p>
          <a:p>
            <a:pPr lvl="1">
              <a:lnSpc>
                <a:spcPct val="100000"/>
              </a:lnSpc>
              <a:spcBef>
                <a:spcPts val="0"/>
              </a:spcBef>
            </a:pPr>
            <a:r>
              <a:rPr lang="en-CA" altLang="en-US" sz="2800" dirty="0">
                <a:solidFill>
                  <a:schemeClr val="bg1"/>
                </a:solidFill>
              </a:rPr>
              <a:t>AKI and/or RRT at baseline</a:t>
            </a:r>
          </a:p>
          <a:p>
            <a:pPr lvl="1">
              <a:lnSpc>
                <a:spcPct val="100000"/>
              </a:lnSpc>
              <a:spcBef>
                <a:spcPts val="0"/>
              </a:spcBef>
            </a:pPr>
            <a:r>
              <a:rPr lang="en-CA" altLang="en-US" sz="2800" dirty="0">
                <a:solidFill>
                  <a:schemeClr val="bg1"/>
                </a:solidFill>
              </a:rPr>
              <a:t>Liver Disease</a:t>
            </a:r>
          </a:p>
          <a:p>
            <a:pPr lvl="1">
              <a:lnSpc>
                <a:spcPct val="100000"/>
              </a:lnSpc>
              <a:spcBef>
                <a:spcPts val="0"/>
              </a:spcBef>
            </a:pPr>
            <a:endParaRPr lang="en-CA" altLang="en-US" sz="2800" dirty="0"/>
          </a:p>
          <a:p>
            <a:pPr>
              <a:lnSpc>
                <a:spcPct val="100000"/>
              </a:lnSpc>
              <a:spcBef>
                <a:spcPts val="0"/>
              </a:spcBef>
            </a:pPr>
            <a:r>
              <a:rPr lang="en-CA" altLang="en-US" sz="3200" dirty="0"/>
              <a:t>Malnutrition risk factors, both individually and combinations</a:t>
            </a:r>
          </a:p>
          <a:p>
            <a:pPr lvl="1">
              <a:lnSpc>
                <a:spcPct val="100000"/>
              </a:lnSpc>
              <a:spcBef>
                <a:spcPts val="0"/>
              </a:spcBef>
            </a:pPr>
            <a:r>
              <a:rPr lang="en-CA" altLang="en-US" sz="3200" dirty="0"/>
              <a:t>BMI, </a:t>
            </a:r>
            <a:r>
              <a:rPr lang="en-CA" altLang="en-US" sz="3200" dirty="0" err="1"/>
              <a:t>Nutric</a:t>
            </a:r>
            <a:r>
              <a:rPr lang="en-CA" altLang="en-US" sz="3200" dirty="0"/>
              <a:t>, frailty, sarcopenia, traditional risk factors</a:t>
            </a:r>
          </a:p>
          <a:p>
            <a:pPr>
              <a:lnSpc>
                <a:spcPct val="100000"/>
              </a:lnSpc>
              <a:spcBef>
                <a:spcPts val="0"/>
              </a:spcBef>
            </a:pPr>
            <a:r>
              <a:rPr lang="en-CA" altLang="en-US" sz="3200" dirty="0"/>
              <a:t>Wounds</a:t>
            </a:r>
          </a:p>
          <a:p>
            <a:pPr>
              <a:lnSpc>
                <a:spcPct val="100000"/>
              </a:lnSpc>
              <a:spcBef>
                <a:spcPts val="0"/>
              </a:spcBef>
            </a:pPr>
            <a:r>
              <a:rPr lang="en-CA" altLang="en-US" sz="3200" dirty="0"/>
              <a:t>Others?</a:t>
            </a:r>
            <a:endParaRPr lang="en-CA" altLang="en-US" sz="2800" dirty="0"/>
          </a:p>
        </p:txBody>
      </p:sp>
      <p:sp>
        <p:nvSpPr>
          <p:cNvPr id="5" name="Shape 72"/>
          <p:cNvSpPr/>
          <p:nvPr/>
        </p:nvSpPr>
        <p:spPr>
          <a:xfrm>
            <a:off x="910970" y="249722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spTree>
    <p:extLst>
      <p:ext uri="{BB962C8B-B14F-4D97-AF65-F5344CB8AC3E}">
        <p14:creationId xmlns:p14="http://schemas.microsoft.com/office/powerpoint/2010/main" val="238634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0844" y="1311442"/>
            <a:ext cx="11054080" cy="8484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a:lstStyle>
          <a:p>
            <a:r>
              <a:rPr lang="en-CA" altLang="en-US" sz="4400" b="1" cap="none" dirty="0">
                <a:solidFill>
                  <a:srgbClr val="0052E2"/>
                </a:solidFill>
                <a:latin typeface="Avenir Next Condensed"/>
              </a:rPr>
              <a:t>Subgroup of Patients</a:t>
            </a:r>
          </a:p>
        </p:txBody>
      </p:sp>
      <p:graphicFrame>
        <p:nvGraphicFramePr>
          <p:cNvPr id="7" name="Table 6"/>
          <p:cNvGraphicFramePr>
            <a:graphicFrameLocks noGrp="1"/>
          </p:cNvGraphicFramePr>
          <p:nvPr>
            <p:extLst>
              <p:ext uri="{D42A27DB-BD31-4B8C-83A1-F6EECF244321}">
                <p14:modId xmlns:p14="http://schemas.microsoft.com/office/powerpoint/2010/main" val="1838141113"/>
              </p:ext>
            </p:extLst>
          </p:nvPr>
        </p:nvGraphicFramePr>
        <p:xfrm>
          <a:off x="233082" y="2514321"/>
          <a:ext cx="12120282" cy="4629860"/>
        </p:xfrm>
        <a:graphic>
          <a:graphicData uri="http://schemas.openxmlformats.org/drawingml/2006/table">
            <a:tbl>
              <a:tblPr>
                <a:tableStyleId>{5940675A-B579-460E-94D1-54222C63F5DA}</a:tableStyleId>
              </a:tblPr>
              <a:tblGrid>
                <a:gridCol w="9323294">
                  <a:extLst>
                    <a:ext uri="{9D8B030D-6E8A-4147-A177-3AD203B41FA5}">
                      <a16:colId xmlns="" xmlns:a16="http://schemas.microsoft.com/office/drawing/2014/main" val="20000"/>
                    </a:ext>
                  </a:extLst>
                </a:gridCol>
                <a:gridCol w="2796988">
                  <a:extLst>
                    <a:ext uri="{9D8B030D-6E8A-4147-A177-3AD203B41FA5}">
                      <a16:colId xmlns="" xmlns:a16="http://schemas.microsoft.com/office/drawing/2014/main" val="20001"/>
                    </a:ext>
                  </a:extLst>
                </a:gridCol>
              </a:tblGrid>
              <a:tr h="367740">
                <a:tc>
                  <a:txBody>
                    <a:bodyPr/>
                    <a:lstStyle/>
                    <a:p>
                      <a:pPr algn="ctr" fontAlgn="ctr"/>
                      <a:r>
                        <a:rPr lang="en-CA" sz="3200" u="none" strike="noStrike" dirty="0">
                          <a:effectLst/>
                        </a:rPr>
                        <a:t>Subgroup</a:t>
                      </a:r>
                      <a:endParaRPr lang="en-CA" sz="3200" b="1" i="0" u="none" strike="noStrike" dirty="0">
                        <a:solidFill>
                          <a:srgbClr val="000000"/>
                        </a:solidFill>
                        <a:effectLst/>
                        <a:latin typeface="Arial"/>
                      </a:endParaRPr>
                    </a:p>
                  </a:txBody>
                  <a:tcPr marL="9525" marR="9525" marT="9525" marB="0" anchor="ctr"/>
                </a:tc>
                <a:tc>
                  <a:txBody>
                    <a:bodyPr/>
                    <a:lstStyle/>
                    <a:p>
                      <a:pPr algn="ctr" fontAlgn="ctr"/>
                      <a:r>
                        <a:rPr lang="en-CA" sz="2800" u="none" strike="noStrike" dirty="0">
                          <a:effectLst/>
                        </a:rPr>
                        <a:t>n= 93</a:t>
                      </a:r>
                      <a:endParaRPr lang="en-CA" sz="2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0"/>
                  </a:ext>
                </a:extLst>
              </a:tr>
              <a:tr h="651902">
                <a:tc>
                  <a:txBody>
                    <a:bodyPr/>
                    <a:lstStyle/>
                    <a:p>
                      <a:pPr algn="r" fontAlgn="ctr"/>
                      <a:r>
                        <a:rPr lang="en-CA" sz="3200" u="none" strike="noStrike">
                          <a:effectLst/>
                        </a:rPr>
                        <a:t>Obesity (BMI &gt;30)</a:t>
                      </a:r>
                      <a:endParaRPr lang="en-CA" sz="3200" b="0" i="0" u="none" strike="noStrike">
                        <a:solidFill>
                          <a:srgbClr val="000000"/>
                        </a:solidFill>
                        <a:effectLst/>
                        <a:latin typeface="Arial"/>
                      </a:endParaRPr>
                    </a:p>
                  </a:txBody>
                  <a:tcPr marL="9525" marR="9525" marT="9525" marB="0" anchor="ctr"/>
                </a:tc>
                <a:tc>
                  <a:txBody>
                    <a:bodyPr/>
                    <a:lstStyle/>
                    <a:p>
                      <a:pPr algn="ctr" fontAlgn="ctr"/>
                      <a:r>
                        <a:rPr lang="en-CA" sz="2800" u="none" strike="noStrike">
                          <a:effectLst/>
                        </a:rPr>
                        <a:t>39 (35.8%)</a:t>
                      </a:r>
                      <a:endParaRPr lang="en-CA" sz="2800" b="0" i="0" u="none" strike="noStrike">
                        <a:solidFill>
                          <a:srgbClr val="000000"/>
                        </a:solidFill>
                        <a:effectLst/>
                        <a:latin typeface="Arial"/>
                      </a:endParaRPr>
                    </a:p>
                  </a:txBody>
                  <a:tcPr marL="9525" marR="9525" marT="9525" marB="0" anchor="ctr"/>
                </a:tc>
                <a:extLst>
                  <a:ext uri="{0D108BD9-81ED-4DB2-BD59-A6C34878D82A}">
                    <a16:rowId xmlns="" xmlns:a16="http://schemas.microsoft.com/office/drawing/2014/main" val="10001"/>
                  </a:ext>
                </a:extLst>
              </a:tr>
              <a:tr h="685334">
                <a:tc>
                  <a:txBody>
                    <a:bodyPr/>
                    <a:lstStyle/>
                    <a:p>
                      <a:pPr algn="r" fontAlgn="ctr"/>
                      <a:r>
                        <a:rPr lang="en-CA" sz="3200" u="none" strike="noStrike">
                          <a:effectLst/>
                        </a:rPr>
                        <a:t>Acute kidney injury/renal failure / Renal diseases</a:t>
                      </a:r>
                      <a:endParaRPr lang="en-CA" sz="3200" b="0" i="0" u="none" strike="noStrike">
                        <a:solidFill>
                          <a:srgbClr val="000000"/>
                        </a:solidFill>
                        <a:effectLst/>
                        <a:latin typeface="Arial"/>
                      </a:endParaRPr>
                    </a:p>
                  </a:txBody>
                  <a:tcPr marL="9525" marR="9525" marT="9525" marB="0" anchor="ctr"/>
                </a:tc>
                <a:tc>
                  <a:txBody>
                    <a:bodyPr/>
                    <a:lstStyle/>
                    <a:p>
                      <a:pPr algn="ctr" fontAlgn="ctr"/>
                      <a:r>
                        <a:rPr lang="en-CA" sz="2800" u="none" strike="noStrike">
                          <a:effectLst/>
                        </a:rPr>
                        <a:t>23 (21.1%)</a:t>
                      </a:r>
                      <a:endParaRPr lang="en-CA" sz="2800" b="0" i="0" u="none" strike="noStrike">
                        <a:solidFill>
                          <a:srgbClr val="000000"/>
                        </a:solidFill>
                        <a:effectLst/>
                        <a:latin typeface="Arial"/>
                      </a:endParaRPr>
                    </a:p>
                  </a:txBody>
                  <a:tcPr marL="9525" marR="9525" marT="9525" marB="0" anchor="ctr"/>
                </a:tc>
                <a:extLst>
                  <a:ext uri="{0D108BD9-81ED-4DB2-BD59-A6C34878D82A}">
                    <a16:rowId xmlns="" xmlns:a16="http://schemas.microsoft.com/office/drawing/2014/main" val="10002"/>
                  </a:ext>
                </a:extLst>
              </a:tr>
              <a:tr h="651902">
                <a:tc>
                  <a:txBody>
                    <a:bodyPr/>
                    <a:lstStyle/>
                    <a:p>
                      <a:pPr algn="r" fontAlgn="ctr"/>
                      <a:r>
                        <a:rPr lang="en-CA" sz="3200" u="none" strike="noStrike" dirty="0">
                          <a:effectLst/>
                        </a:rPr>
                        <a:t>Patients with sepsis</a:t>
                      </a:r>
                      <a:endParaRPr lang="en-CA" sz="3200" b="0" i="0" u="none" strike="noStrike" dirty="0">
                        <a:solidFill>
                          <a:srgbClr val="000000"/>
                        </a:solidFill>
                        <a:effectLst/>
                        <a:latin typeface="Arial"/>
                      </a:endParaRPr>
                    </a:p>
                  </a:txBody>
                  <a:tcPr marL="9525" marR="9525" marT="9525" marB="0" anchor="ctr"/>
                </a:tc>
                <a:tc>
                  <a:txBody>
                    <a:bodyPr/>
                    <a:lstStyle/>
                    <a:p>
                      <a:pPr algn="ctr" fontAlgn="ctr"/>
                      <a:r>
                        <a:rPr lang="en-CA" sz="2800" u="none" strike="noStrike">
                          <a:effectLst/>
                        </a:rPr>
                        <a:t>20 (18.3 %)</a:t>
                      </a:r>
                      <a:endParaRPr lang="en-CA" sz="2800" b="0" i="0" u="none" strike="noStrike">
                        <a:solidFill>
                          <a:srgbClr val="000000"/>
                        </a:solidFill>
                        <a:effectLst/>
                        <a:latin typeface="Arial"/>
                      </a:endParaRPr>
                    </a:p>
                  </a:txBody>
                  <a:tcPr marL="9525" marR="9525" marT="9525" marB="0" anchor="ctr"/>
                </a:tc>
                <a:extLst>
                  <a:ext uri="{0D108BD9-81ED-4DB2-BD59-A6C34878D82A}">
                    <a16:rowId xmlns="" xmlns:a16="http://schemas.microsoft.com/office/drawing/2014/main" val="10003"/>
                  </a:ext>
                </a:extLst>
              </a:tr>
              <a:tr h="651902">
                <a:tc>
                  <a:txBody>
                    <a:bodyPr/>
                    <a:lstStyle/>
                    <a:p>
                      <a:pPr algn="r" fontAlgn="ctr"/>
                      <a:r>
                        <a:rPr lang="en-CA" sz="3200" b="1" i="0" u="none" strike="noStrike" dirty="0">
                          <a:solidFill>
                            <a:srgbClr val="FF0000"/>
                          </a:solidFill>
                          <a:effectLst/>
                          <a:latin typeface="+mn-lt"/>
                        </a:rPr>
                        <a:t>Surgical Patients</a:t>
                      </a:r>
                    </a:p>
                  </a:txBody>
                  <a:tcPr marL="9525" marR="9525" marT="9525" marB="0" anchor="ctr"/>
                </a:tc>
                <a:tc>
                  <a:txBody>
                    <a:bodyPr/>
                    <a:lstStyle/>
                    <a:p>
                      <a:pPr algn="ctr" fontAlgn="ctr"/>
                      <a:r>
                        <a:rPr lang="en-CA" sz="2800" b="1" i="0" u="none" strike="noStrike" dirty="0">
                          <a:solidFill>
                            <a:srgbClr val="FF0000"/>
                          </a:solidFill>
                          <a:effectLst/>
                          <a:latin typeface="+mn-lt"/>
                        </a:rPr>
                        <a:t>7 (7%)</a:t>
                      </a:r>
                    </a:p>
                  </a:txBody>
                  <a:tcPr marL="9525" marR="9525" marT="9525" marB="0" anchor="ctr"/>
                </a:tc>
                <a:extLst>
                  <a:ext uri="{0D108BD9-81ED-4DB2-BD59-A6C34878D82A}">
                    <a16:rowId xmlns="" xmlns:a16="http://schemas.microsoft.com/office/drawing/2014/main" val="10006"/>
                  </a:ext>
                </a:extLst>
              </a:tr>
              <a:tr h="351024">
                <a:tc>
                  <a:txBody>
                    <a:bodyPr/>
                    <a:lstStyle/>
                    <a:p>
                      <a:pPr algn="r" fontAlgn="ctr"/>
                      <a:r>
                        <a:rPr lang="en-CA" sz="3200" u="none" strike="noStrike" dirty="0">
                          <a:solidFill>
                            <a:srgbClr val="FF0000"/>
                          </a:solidFill>
                          <a:effectLst/>
                        </a:rPr>
                        <a:t>Poly trauma</a:t>
                      </a:r>
                      <a:endParaRPr lang="en-CA" sz="3200" b="0" i="0" u="none" strike="noStrike" dirty="0">
                        <a:solidFill>
                          <a:srgbClr val="FF0000"/>
                        </a:solidFill>
                        <a:effectLst/>
                        <a:latin typeface="Arial"/>
                      </a:endParaRPr>
                    </a:p>
                  </a:txBody>
                  <a:tcPr marL="9525" marR="9525" marT="9525" marB="0" anchor="ctr"/>
                </a:tc>
                <a:tc>
                  <a:txBody>
                    <a:bodyPr/>
                    <a:lstStyle/>
                    <a:p>
                      <a:pPr algn="ctr" fontAlgn="ctr"/>
                      <a:r>
                        <a:rPr lang="en-CA" sz="2800" u="none" strike="noStrike" dirty="0">
                          <a:solidFill>
                            <a:srgbClr val="FF0000"/>
                          </a:solidFill>
                          <a:effectLst/>
                        </a:rPr>
                        <a:t>6 (5.5%)</a:t>
                      </a:r>
                      <a:endParaRPr lang="en-CA" sz="2800" b="0" i="0" u="none" strike="noStrike" dirty="0">
                        <a:solidFill>
                          <a:srgbClr val="FF0000"/>
                        </a:solidFill>
                        <a:effectLst/>
                        <a:latin typeface="Arial"/>
                      </a:endParaRPr>
                    </a:p>
                  </a:txBody>
                  <a:tcPr marL="9525" marR="9525" marT="9525" marB="0" anchor="ctr"/>
                </a:tc>
                <a:extLst>
                  <a:ext uri="{0D108BD9-81ED-4DB2-BD59-A6C34878D82A}">
                    <a16:rowId xmlns="" xmlns:a16="http://schemas.microsoft.com/office/drawing/2014/main" val="10004"/>
                  </a:ext>
                </a:extLst>
              </a:tr>
              <a:tr h="351024">
                <a:tc>
                  <a:txBody>
                    <a:bodyPr/>
                    <a:lstStyle/>
                    <a:p>
                      <a:pPr algn="r" fontAlgn="ctr"/>
                      <a:r>
                        <a:rPr lang="en-CA" sz="3200" u="none" strike="noStrike">
                          <a:effectLst/>
                        </a:rPr>
                        <a:t>Older patients (&gt;80 years)</a:t>
                      </a:r>
                      <a:endParaRPr lang="en-CA" sz="3200" b="0" i="0" u="none" strike="noStrike">
                        <a:solidFill>
                          <a:srgbClr val="000000"/>
                        </a:solidFill>
                        <a:effectLst/>
                        <a:latin typeface="Arial"/>
                      </a:endParaRPr>
                    </a:p>
                  </a:txBody>
                  <a:tcPr marL="9525" marR="9525" marT="9525" marB="0" anchor="ctr"/>
                </a:tc>
                <a:tc>
                  <a:txBody>
                    <a:bodyPr/>
                    <a:lstStyle/>
                    <a:p>
                      <a:pPr algn="ctr" fontAlgn="ctr"/>
                      <a:r>
                        <a:rPr lang="en-CA" sz="2800" u="none" strike="noStrike">
                          <a:effectLst/>
                        </a:rPr>
                        <a:t>5 (4.6%)</a:t>
                      </a:r>
                      <a:endParaRPr lang="en-CA" sz="2800" b="0" i="0" u="none" strike="noStrike">
                        <a:solidFill>
                          <a:srgbClr val="000000"/>
                        </a:solidFill>
                        <a:effectLst/>
                        <a:latin typeface="Arial"/>
                      </a:endParaRPr>
                    </a:p>
                  </a:txBody>
                  <a:tcPr marL="9525" marR="9525" marT="9525" marB="0" anchor="ctr"/>
                </a:tc>
                <a:extLst>
                  <a:ext uri="{0D108BD9-81ED-4DB2-BD59-A6C34878D82A}">
                    <a16:rowId xmlns="" xmlns:a16="http://schemas.microsoft.com/office/drawing/2014/main" val="10005"/>
                  </a:ext>
                </a:extLst>
              </a:tr>
              <a:tr h="351024">
                <a:tc>
                  <a:txBody>
                    <a:bodyPr/>
                    <a:lstStyle/>
                    <a:p>
                      <a:pPr algn="r" fontAlgn="ctr"/>
                      <a:r>
                        <a:rPr lang="en-CA" sz="3200" u="none" strike="noStrike" dirty="0">
                          <a:solidFill>
                            <a:srgbClr val="FF0000"/>
                          </a:solidFill>
                          <a:effectLst/>
                        </a:rPr>
                        <a:t>Liver disease</a:t>
                      </a:r>
                      <a:endParaRPr lang="en-CA" sz="3200" b="0" i="0" u="none" strike="noStrike" dirty="0">
                        <a:solidFill>
                          <a:srgbClr val="FF0000"/>
                        </a:solidFill>
                        <a:effectLst/>
                        <a:latin typeface="Arial"/>
                      </a:endParaRPr>
                    </a:p>
                  </a:txBody>
                  <a:tcPr marL="9525" marR="9525" marT="9525" marB="0" anchor="ctr"/>
                </a:tc>
                <a:tc>
                  <a:txBody>
                    <a:bodyPr/>
                    <a:lstStyle/>
                    <a:p>
                      <a:pPr algn="ctr" fontAlgn="ctr"/>
                      <a:r>
                        <a:rPr lang="en-CA" sz="2800" u="none" strike="noStrike" dirty="0">
                          <a:solidFill>
                            <a:srgbClr val="FF0000"/>
                          </a:solidFill>
                          <a:effectLst/>
                        </a:rPr>
                        <a:t>0</a:t>
                      </a:r>
                      <a:endParaRPr lang="en-CA" sz="2800" b="0" i="0" u="none" strike="noStrike" dirty="0">
                        <a:solidFill>
                          <a:srgbClr val="FF0000"/>
                        </a:solidFill>
                        <a:effectLst/>
                        <a:latin typeface="Arial"/>
                      </a:endParaRPr>
                    </a:p>
                  </a:txBody>
                  <a:tcPr marL="9525" marR="9525" marT="9525" marB="0" anchor="ctr"/>
                </a:tc>
                <a:extLst>
                  <a:ext uri="{0D108BD9-81ED-4DB2-BD59-A6C34878D82A}">
                    <a16:rowId xmlns="" xmlns:a16="http://schemas.microsoft.com/office/drawing/2014/main" val="10008"/>
                  </a:ext>
                </a:extLst>
              </a:tr>
            </a:tbl>
          </a:graphicData>
        </a:graphic>
      </p:graphicFrame>
      <p:pic>
        <p:nvPicPr>
          <p:cNvPr id="4"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822171" y="357154"/>
            <a:ext cx="2182629" cy="1131136"/>
          </a:xfrm>
          <a:prstGeom prst="rect">
            <a:avLst/>
          </a:prstGeom>
          <a:ln w="12700">
            <a:miter lim="400000"/>
          </a:ln>
        </p:spPr>
      </p:pic>
      <p:pic>
        <p:nvPicPr>
          <p:cNvPr id="5" name="CNNPNG.png"/>
          <p:cNvPicPr/>
          <p:nvPr/>
        </p:nvPicPr>
        <p:blipFill>
          <a:blip r:embed="rId4"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Tree>
    <p:extLst>
      <p:ext uri="{BB962C8B-B14F-4D97-AF65-F5344CB8AC3E}">
        <p14:creationId xmlns:p14="http://schemas.microsoft.com/office/powerpoint/2010/main" val="3316192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389184" y="3820193"/>
            <a:ext cx="6668846" cy="1219163"/>
          </a:xfrm>
        </p:spPr>
        <p:txBody>
          <a:bodyPr>
            <a:noAutofit/>
          </a:bodyPr>
          <a:lstStyle/>
          <a:p>
            <a:r>
              <a:rPr lang="en-CA" altLang="en-US" sz="4049" cap="none" dirty="0">
                <a:solidFill>
                  <a:srgbClr val="0000FF"/>
                </a:solidFill>
                <a:latin typeface="Avenir Next Condensed"/>
              </a:rPr>
              <a:t>What more can we do to convince you that your are not harming patients by prescribing 1.2 grams/kg/day?</a:t>
            </a:r>
          </a:p>
        </p:txBody>
      </p:sp>
      <p:pic>
        <p:nvPicPr>
          <p:cNvPr id="4" name="Picture 3" descr="bean man.png"/>
          <p:cNvPicPr>
            <a:picLocks noChangeAspect="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869582" y="3901470"/>
            <a:ext cx="1989510" cy="4271593"/>
          </a:xfrm>
          <a:prstGeom prst="rect">
            <a:avLst/>
          </a:prstGeom>
        </p:spPr>
      </p:pic>
      <p:pic>
        <p:nvPicPr>
          <p:cNvPr id="5" name="Effort_Logo.png"/>
          <p:cNvPicPr/>
          <p:nvPr/>
        </p:nvPicPr>
        <p:blipFill>
          <a:blip r:embed="rId4"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6" name="CCNLogo.png"/>
          <p:cNvPicPr/>
          <p:nvPr/>
        </p:nvPicPr>
        <p:blipFill>
          <a:blip r:embed="rId5">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47390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9" y="1213708"/>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FAQ re: Workload?!!</a:t>
            </a:r>
            <a:endParaRPr sz="4000" b="1" spc="-40" dirty="0">
              <a:solidFill>
                <a:srgbClr val="0052E2"/>
              </a:solidFill>
            </a:endParaRPr>
          </a:p>
        </p:txBody>
      </p:sp>
      <p:sp>
        <p:nvSpPr>
          <p:cNvPr id="1043" name="Shape 1043"/>
          <p:cNvSpPr/>
          <p:nvPr/>
        </p:nvSpPr>
        <p:spPr>
          <a:xfrm>
            <a:off x="1728718" y="2175584"/>
            <a:ext cx="9547364" cy="1"/>
          </a:xfrm>
          <a:prstGeom prst="line">
            <a:avLst/>
          </a:prstGeom>
          <a:ln w="6350">
            <a:solidFill>
              <a:srgbClr val="5A5F5E"/>
            </a:solidFill>
            <a:miter lim="400000"/>
          </a:ln>
        </p:spPr>
        <p:txBody>
          <a:bodyPr lIns="0" tIns="0" rIns="0" bIns="0" anchor="ctr"/>
          <a:lstStyle/>
          <a:p>
            <a:pPr lvl="0"/>
            <a:endParaRPr/>
          </a:p>
        </p:txBody>
      </p:sp>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70" y="194540"/>
            <a:ext cx="2153642" cy="972523"/>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924397"/>
          </a:xfrm>
          <a:prstGeom prst="rect">
            <a:avLst/>
          </a:prstGeom>
        </p:spPr>
      </p:pic>
      <p:sp>
        <p:nvSpPr>
          <p:cNvPr id="2" name="Text Placeholder 1"/>
          <p:cNvSpPr>
            <a:spLocks noGrp="1"/>
          </p:cNvSpPr>
          <p:nvPr>
            <p:ph type="body" idx="1"/>
          </p:nvPr>
        </p:nvSpPr>
        <p:spPr/>
        <p:txBody>
          <a:bodyPr anchor="t">
            <a:normAutofit fontScale="92500" lnSpcReduction="20000"/>
          </a:bodyPr>
          <a:lstStyle/>
          <a:p>
            <a:pPr indent="0">
              <a:spcBef>
                <a:spcPts val="0"/>
              </a:spcBef>
              <a:buNone/>
            </a:pPr>
            <a:r>
              <a:rPr lang="en-CA" sz="2800" b="1" dirty="0">
                <a:solidFill>
                  <a:srgbClr val="000000"/>
                </a:solidFill>
              </a:rPr>
              <a:t>Some sites are worried that they may actually have too many patients eligible to randomize and end up with more work than they can feasibly take on with a study with no funding. </a:t>
            </a:r>
          </a:p>
          <a:p>
            <a:pPr indent="0">
              <a:spcBef>
                <a:spcPts val="0"/>
              </a:spcBef>
              <a:buNone/>
            </a:pPr>
            <a:endParaRPr lang="en-US" sz="2800" b="1" dirty="0">
              <a:solidFill>
                <a:srgbClr val="000000"/>
              </a:solidFill>
            </a:endParaRPr>
          </a:p>
          <a:p>
            <a:pPr indent="0">
              <a:spcBef>
                <a:spcPts val="0"/>
              </a:spcBef>
              <a:buNone/>
            </a:pPr>
            <a:r>
              <a:rPr lang="en-CA" sz="2800" dirty="0"/>
              <a:t>Workload is driven by 4 components</a:t>
            </a:r>
          </a:p>
          <a:p>
            <a:pPr marL="1035050" indent="-514350">
              <a:spcBef>
                <a:spcPts val="0"/>
              </a:spcBef>
              <a:buAutoNum type="arabicParenR"/>
            </a:pPr>
            <a:r>
              <a:rPr lang="en-CA" sz="2800" dirty="0"/>
              <a:t>Start up activities- it is what is, Jen </a:t>
            </a:r>
            <a:r>
              <a:rPr lang="en-CA" sz="2800" dirty="0" err="1"/>
              <a:t>Korol</a:t>
            </a:r>
            <a:r>
              <a:rPr lang="en-CA" sz="2800" dirty="0"/>
              <a:t> can help?</a:t>
            </a:r>
          </a:p>
          <a:p>
            <a:pPr marL="1035050" indent="-514350">
              <a:spcBef>
                <a:spcPts val="0"/>
              </a:spcBef>
              <a:buAutoNum type="arabicParenR"/>
            </a:pPr>
            <a:r>
              <a:rPr lang="en-CA" sz="2800" dirty="0"/>
              <a:t>Screening and enrollment- We are okay with sites intermittently screening (periods of the week that they are actively screening and other periods which they are not) vs. screening daily to enroll consecutive patients. </a:t>
            </a:r>
          </a:p>
          <a:p>
            <a:pPr marL="1035050" indent="-514350">
              <a:spcBef>
                <a:spcPts val="0"/>
              </a:spcBef>
              <a:buAutoNum type="arabicParenR"/>
            </a:pPr>
            <a:r>
              <a:rPr lang="en-CA" sz="2800" dirty="0"/>
              <a:t>Monitoring daily protein adequacy- we have seen that some busy sites have not been able to monitor nutritional adequacy sufficiently because they have more than one patient on study and are too busy.  A caution against enrolling too many patients too fast.  You need to ensure the quality of protein intake daily of your patients. </a:t>
            </a:r>
          </a:p>
          <a:p>
            <a:pPr marL="1035050" indent="-514350">
              <a:spcBef>
                <a:spcPts val="0"/>
              </a:spcBef>
              <a:buAutoNum type="arabicParenR"/>
            </a:pPr>
            <a:r>
              <a:rPr lang="en-CA" sz="2800" dirty="0"/>
              <a:t>Data collection and query resolution (read the manuals)</a:t>
            </a:r>
          </a:p>
          <a:p>
            <a:pPr indent="0">
              <a:spcBef>
                <a:spcPts val="0"/>
              </a:spcBef>
              <a:buNone/>
            </a:pPr>
            <a:endParaRPr lang="en-CA" sz="2800" b="1" dirty="0">
              <a:solidFill>
                <a:srgbClr val="000000"/>
              </a:solidFill>
            </a:endParaRPr>
          </a:p>
        </p:txBody>
      </p:sp>
    </p:spTree>
    <p:extLst>
      <p:ext uri="{BB962C8B-B14F-4D97-AF65-F5344CB8AC3E}">
        <p14:creationId xmlns:p14="http://schemas.microsoft.com/office/powerpoint/2010/main" val="19835003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49" y="1721333"/>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Discussion Points </a:t>
            </a:r>
            <a:endParaRPr sz="4000" b="1" spc="-40" dirty="0">
              <a:solidFill>
                <a:srgbClr val="0052E2"/>
              </a:solidFill>
            </a:endParaRPr>
          </a:p>
        </p:txBody>
      </p:sp>
      <p:sp>
        <p:nvSpPr>
          <p:cNvPr id="935" name="Shape 935"/>
          <p:cNvSpPr>
            <a:spLocks noGrp="1"/>
          </p:cNvSpPr>
          <p:nvPr>
            <p:ph type="body" idx="1"/>
          </p:nvPr>
        </p:nvSpPr>
        <p:spPr>
          <a:xfrm>
            <a:off x="1481825" y="3684155"/>
            <a:ext cx="10041146" cy="5040545"/>
          </a:xfrm>
          <a:prstGeom prst="rect">
            <a:avLst/>
          </a:prstGeom>
        </p:spPr>
        <p:txBody>
          <a:bodyPr lIns="45719" tIns="45719" rIns="45719" bIns="45719" anchor="t">
            <a:normAutofit/>
          </a:bodyPr>
          <a:lstStyle/>
          <a:p>
            <a:r>
              <a:rPr lang="en-GB" sz="2800" dirty="0">
                <a:solidFill>
                  <a:schemeClr val="bg2">
                    <a:lumMod val="75000"/>
                  </a:schemeClr>
                </a:solidFill>
              </a:rPr>
              <a:t>What can we do to increase the number of sites engaged?</a:t>
            </a:r>
          </a:p>
          <a:p>
            <a:r>
              <a:rPr lang="en-GB" sz="2800" dirty="0">
                <a:solidFill>
                  <a:schemeClr val="bg2">
                    <a:lumMod val="75000"/>
                  </a:schemeClr>
                </a:solidFill>
              </a:rPr>
              <a:t>What can we do to increase the number of patients enrolled?</a:t>
            </a:r>
          </a:p>
          <a:p>
            <a:r>
              <a:rPr lang="en-GB" sz="2800" b="1" dirty="0">
                <a:solidFill>
                  <a:schemeClr val="bg1"/>
                </a:solidFill>
              </a:rPr>
              <a:t>What can we do to increase the ‘separation’ between the 2 groups?</a:t>
            </a:r>
          </a:p>
          <a:p>
            <a:r>
              <a:rPr lang="en-GB" sz="2800" dirty="0">
                <a:solidFill>
                  <a:schemeClr val="bg2"/>
                </a:solidFill>
              </a:rPr>
              <a:t>Operational issues</a:t>
            </a:r>
          </a:p>
        </p:txBody>
      </p:sp>
      <p:sp>
        <p:nvSpPr>
          <p:cNvPr id="936" name="Shape 936"/>
          <p:cNvSpPr/>
          <p:nvPr/>
        </p:nvSpPr>
        <p:spPr>
          <a:xfrm>
            <a:off x="1943021" y="3213347"/>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42679853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857579" y="1162956"/>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Overall Separation of Groups (n=83)</a:t>
            </a:r>
            <a:endParaRPr sz="4000" b="1" spc="-40" dirty="0">
              <a:solidFill>
                <a:srgbClr val="0052E2"/>
              </a:solidFill>
            </a:endParaRPr>
          </a:p>
        </p:txBody>
      </p:sp>
      <p:sp>
        <p:nvSpPr>
          <p:cNvPr id="936" name="Shape 936"/>
          <p:cNvSpPr/>
          <p:nvPr/>
        </p:nvSpPr>
        <p:spPr>
          <a:xfrm>
            <a:off x="1943021" y="2511218"/>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pic>
        <p:nvPicPr>
          <p:cNvPr id="11" name="Picture 10">
            <a:extLst>
              <a:ext uri="{FF2B5EF4-FFF2-40B4-BE49-F238E27FC236}">
                <a16:creationId xmlns="" xmlns:a16="http://schemas.microsoft.com/office/drawing/2014/main" id="{13BF99F5-1E22-8E49-B22F-424700BFFCC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45272" y="2394058"/>
            <a:ext cx="10576613" cy="7165001"/>
          </a:xfrm>
          <a:prstGeom prst="rect">
            <a:avLst/>
          </a:prstGeom>
          <a:noFill/>
          <a:ln>
            <a:noFill/>
          </a:ln>
        </p:spPr>
      </p:pic>
    </p:spTree>
    <p:extLst>
      <p:ext uri="{BB962C8B-B14F-4D97-AF65-F5344CB8AC3E}">
        <p14:creationId xmlns:p14="http://schemas.microsoft.com/office/powerpoint/2010/main" val="258522401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1"/>
          <p:cNvSpPr>
            <a:spLocks noGrp="1"/>
          </p:cNvSpPr>
          <p:nvPr>
            <p:ph type="title"/>
          </p:nvPr>
        </p:nvSpPr>
        <p:spPr>
          <a:xfrm>
            <a:off x="2616199" y="1425642"/>
            <a:ext cx="7772401" cy="640781"/>
          </a:xfrm>
          <a:prstGeom prst="rect">
            <a:avLst/>
          </a:prstGeom>
        </p:spPr>
        <p:txBody>
          <a:bodyPr lIns="45719" tIns="45719" rIns="45719" bIns="45719">
            <a:normAutofit/>
          </a:bodyPr>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Best Site</a:t>
            </a:r>
            <a:endParaRPr sz="4000" b="1" spc="-40" dirty="0">
              <a:solidFill>
                <a:srgbClr val="0052E2"/>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41" y="2180627"/>
            <a:ext cx="10609943" cy="591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73402" y="8213437"/>
            <a:ext cx="10292882"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Hospital Civil Fray Antonio Alcalde</a:t>
            </a:r>
            <a:r>
              <a:rPr lang="en-US" dirty="0"/>
              <a:t>, Guadalajara, Mexico</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(using </a:t>
            </a:r>
            <a:r>
              <a:rPr lang="en-US" dirty="0"/>
              <a:t>PEP </a:t>
            </a:r>
            <a:r>
              <a:rPr lang="en-US" dirty="0" err="1"/>
              <a:t>uP</a:t>
            </a:r>
            <a:r>
              <a:rPr lang="en-US" dirty="0"/>
              <a:t> Protocol)</a:t>
            </a:r>
            <a:endParaRPr kumimoji="0" lang="en-CA" sz="3600" b="0" i="0" u="none" strike="noStrike" cap="none" spc="0" normalizeH="0" baseline="0" dirty="0">
              <a:ln>
                <a:noFill/>
              </a:ln>
              <a:solidFill>
                <a:srgbClr val="535353"/>
              </a:solidFill>
              <a:effectLst/>
              <a:uFillTx/>
              <a:latin typeface="+mn-lt"/>
              <a:ea typeface="+mn-ea"/>
              <a:cs typeface="+mn-cs"/>
              <a:sym typeface="Gill Sans Light"/>
            </a:endParaRPr>
          </a:p>
        </p:txBody>
      </p:sp>
      <p:pic>
        <p:nvPicPr>
          <p:cNvPr id="6" name="CCNLogo.png">
            <a:extLst>
              <a:ext uri="{FF2B5EF4-FFF2-40B4-BE49-F238E27FC236}">
                <a16:creationId xmlns="" xmlns:a16="http://schemas.microsoft.com/office/drawing/2014/main" id="{C9D8A830-8ED9-3A49-B789-BD01240FEAAA}"/>
              </a:ext>
            </a:extLst>
          </p:cNvPr>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7" name="Picture 6">
            <a:extLst>
              <a:ext uri="{FF2B5EF4-FFF2-40B4-BE49-F238E27FC236}">
                <a16:creationId xmlns="" xmlns:a16="http://schemas.microsoft.com/office/drawing/2014/main" id="{26D9F36B-1BE5-8642-9293-930594645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31934438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41"/>
          <p:cNvSpPr>
            <a:spLocks noGrp="1"/>
          </p:cNvSpPr>
          <p:nvPr>
            <p:ph type="title"/>
          </p:nvPr>
        </p:nvSpPr>
        <p:spPr>
          <a:xfrm>
            <a:off x="2616199" y="1213708"/>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Site with low compliance</a:t>
            </a:r>
            <a:endParaRPr sz="4000" b="1" spc="-40" dirty="0">
              <a:solidFill>
                <a:srgbClr val="0052E2"/>
              </a:solidFill>
            </a:endParaRPr>
          </a:p>
        </p:txBody>
      </p:sp>
      <p:pic>
        <p:nvPicPr>
          <p:cNvPr id="4" name="CCNLogo.png">
            <a:extLst>
              <a:ext uri="{FF2B5EF4-FFF2-40B4-BE49-F238E27FC236}">
                <a16:creationId xmlns="" xmlns:a16="http://schemas.microsoft.com/office/drawing/2014/main" id="{C9D8A830-8ED9-3A49-B789-BD01240FEAAA}"/>
              </a:ext>
            </a:extLst>
          </p:cNvPr>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5" name="Picture 4">
            <a:extLst>
              <a:ext uri="{FF2B5EF4-FFF2-40B4-BE49-F238E27FC236}">
                <a16:creationId xmlns="" xmlns:a16="http://schemas.microsoft.com/office/drawing/2014/main" id="{26D9F36B-1BE5-8642-9293-930594645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73" y="2365321"/>
            <a:ext cx="11017961" cy="657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6808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xfrm>
            <a:off x="541084" y="1444163"/>
            <a:ext cx="11922632" cy="1611168"/>
          </a:xfrm>
          <a:prstGeom prst="rect">
            <a:avLst/>
          </a:prstGeom>
        </p:spPr>
        <p:txBody>
          <a:bodyPr lIns="45719" tIns="45719" rIns="45719" bIns="45719">
            <a:normAutofit fontScale="90000"/>
          </a:bodyPr>
          <a:lstStyle/>
          <a:p>
            <a:pPr lvl="0">
              <a:lnSpc>
                <a:spcPct val="90000"/>
              </a:lnSpc>
              <a:defRPr sz="1800" cap="none">
                <a:solidFill>
                  <a:srgbClr val="000000"/>
                </a:solidFill>
              </a:defRPr>
            </a:pPr>
            <a:r>
              <a:rPr sz="4000" b="1" spc="-40" dirty="0">
                <a:solidFill>
                  <a:srgbClr val="0052E2"/>
                </a:solidFill>
                <a:latin typeface="Avenir Next Condensed"/>
                <a:ea typeface="Avenir Next Condensed"/>
                <a:cs typeface="Avenir Next Condensed"/>
                <a:sym typeface="Avenir Next Condensed"/>
              </a:rPr>
              <a:t>Registry-based Randomized Clinical Trials (RRCT)</a:t>
            </a:r>
            <a:br>
              <a:rPr sz="4000" b="1" spc="-40" dirty="0">
                <a:solidFill>
                  <a:srgbClr val="0052E2"/>
                </a:solidFill>
                <a:latin typeface="Avenir Next Condensed"/>
                <a:ea typeface="Avenir Next Condensed"/>
                <a:cs typeface="Avenir Next Condensed"/>
                <a:sym typeface="Avenir Next Condensed"/>
              </a:rPr>
            </a:br>
            <a:r>
              <a:rPr sz="4000" b="1" spc="-40" dirty="0">
                <a:solidFill>
                  <a:srgbClr val="0052E2"/>
                </a:solidFill>
                <a:latin typeface="Avenir Next Condensed"/>
                <a:ea typeface="Avenir Next Condensed"/>
                <a:cs typeface="Avenir Next Condensed"/>
                <a:sym typeface="Avenir Next Condensed"/>
              </a:rPr>
              <a:t>A </a:t>
            </a:r>
            <a:r>
              <a:rPr sz="4000" b="1" spc="-40" dirty="0" err="1">
                <a:solidFill>
                  <a:srgbClr val="0052E2"/>
                </a:solidFill>
                <a:latin typeface="Avenir Next Condensed"/>
                <a:ea typeface="Avenir Next Condensed"/>
                <a:cs typeface="Avenir Next Condensed"/>
                <a:sym typeface="Avenir Next Condensed"/>
              </a:rPr>
              <a:t>possib</a:t>
            </a:r>
            <a:r>
              <a:rPr lang="en-CA" sz="4000" b="1" spc="-40" dirty="0" err="1">
                <a:solidFill>
                  <a:srgbClr val="0052E2"/>
                </a:solidFill>
                <a:latin typeface="Avenir Next Condensed"/>
                <a:ea typeface="Avenir Next Condensed"/>
                <a:cs typeface="Avenir Next Condensed"/>
                <a:sym typeface="Avenir Next Condensed"/>
              </a:rPr>
              <a:t>ility</a:t>
            </a:r>
            <a:r>
              <a:rPr lang="en-CA" sz="4000" b="1" spc="-40" dirty="0">
                <a:solidFill>
                  <a:srgbClr val="0052E2"/>
                </a:solidFill>
                <a:latin typeface="Avenir Next Condensed"/>
                <a:ea typeface="Avenir Next Condensed"/>
                <a:cs typeface="Avenir Next Condensed"/>
                <a:sym typeface="Avenir Next Condensed"/>
              </a:rPr>
              <a:t>?</a:t>
            </a:r>
            <a:endParaRPr sz="4000" b="1" spc="-40" dirty="0">
              <a:solidFill>
                <a:srgbClr val="0052E2"/>
              </a:solidFill>
              <a:latin typeface="Avenir Next Condensed"/>
              <a:ea typeface="Avenir Next Condensed"/>
              <a:cs typeface="Avenir Next Condensed"/>
              <a:sym typeface="Avenir Next Condensed"/>
            </a:endParaRPr>
          </a:p>
        </p:txBody>
      </p:sp>
      <p:sp>
        <p:nvSpPr>
          <p:cNvPr id="433" name="Shape 433"/>
          <p:cNvSpPr>
            <a:spLocks noGrp="1"/>
          </p:cNvSpPr>
          <p:nvPr>
            <p:ph type="body" idx="1"/>
          </p:nvPr>
        </p:nvSpPr>
        <p:spPr>
          <a:xfrm>
            <a:off x="1138687" y="3443803"/>
            <a:ext cx="10921041" cy="3239333"/>
          </a:xfrm>
          <a:prstGeom prst="rect">
            <a:avLst/>
          </a:prstGeom>
        </p:spPr>
        <p:txBody>
          <a:bodyPr lIns="45719" tIns="45719" rIns="45719" bIns="45719" anchor="t">
            <a:normAutofit/>
          </a:bodyPr>
          <a:lstStyle>
            <a:lvl1pPr marL="257175" indent="-257175" defTabSz="457200">
              <a:spcBef>
                <a:spcPts val="0"/>
              </a:spcBef>
              <a:buSzPct val="100000"/>
              <a:defRPr sz="2400">
                <a:solidFill>
                  <a:srgbClr val="000000"/>
                </a:solidFill>
                <a:latin typeface="Avenir Book"/>
                <a:ea typeface="Avenir Book"/>
                <a:cs typeface="Avenir Book"/>
                <a:sym typeface="Avenir Book"/>
              </a:defRPr>
            </a:lvl1pPr>
          </a:lstStyle>
          <a:p>
            <a:pPr lvl="0">
              <a:defRPr sz="1800"/>
            </a:pPr>
            <a:r>
              <a:rPr sz="2800" dirty="0"/>
              <a:t>Recent experience with large scale, multi-center, observational studies conducted by volunteers in hundreds of ICUs around the world opens the possibility of using the same International Nutrition Survey</a:t>
            </a:r>
            <a:r>
              <a:rPr lang="en-CA" sz="2800" dirty="0"/>
              <a:t> (INS)</a:t>
            </a:r>
            <a:r>
              <a:rPr sz="2800" dirty="0"/>
              <a:t> infrastructure to support large scale, randomized trials. </a:t>
            </a:r>
          </a:p>
        </p:txBody>
      </p:sp>
      <p:grpSp>
        <p:nvGrpSpPr>
          <p:cNvPr id="436" name="Group 436"/>
          <p:cNvGrpSpPr/>
          <p:nvPr/>
        </p:nvGrpSpPr>
        <p:grpSpPr>
          <a:xfrm>
            <a:off x="2730500" y="6403404"/>
            <a:ext cx="9553742" cy="1643525"/>
            <a:chOff x="0" y="0"/>
            <a:chExt cx="9553742" cy="1643524"/>
          </a:xfrm>
        </p:grpSpPr>
        <p:sp>
          <p:nvSpPr>
            <p:cNvPr id="434" name="Shape 434"/>
            <p:cNvSpPr/>
            <p:nvPr/>
          </p:nvSpPr>
          <p:spPr>
            <a:xfrm>
              <a:off x="0" y="517298"/>
              <a:ext cx="1676400" cy="761969"/>
            </a:xfrm>
            <a:prstGeom prst="rightArrow">
              <a:avLst>
                <a:gd name="adj1" fmla="val 50000"/>
                <a:gd name="adj2" fmla="val 50001"/>
              </a:avLst>
            </a:prstGeom>
            <a:solidFill>
              <a:srgbClr val="808785"/>
            </a:solidFill>
            <a:ln w="12700" cap="flat">
              <a:noFill/>
              <a:miter lim="400000"/>
            </a:ln>
            <a:effectLst/>
          </p:spPr>
          <p:txBody>
            <a:bodyPr wrap="square" lIns="45719" tIns="45719" rIns="45719" bIns="45719" numCol="1" anchor="t">
              <a:noAutofit/>
            </a:bodyPr>
            <a:lstStyle/>
            <a:p>
              <a:pPr lvl="0" defTabSz="914400">
                <a:defRPr sz="2400">
                  <a:solidFill>
                    <a:srgbClr val="FFFF00"/>
                  </a:solidFill>
                  <a:latin typeface="Arial"/>
                  <a:ea typeface="Arial"/>
                  <a:cs typeface="Arial"/>
                  <a:sym typeface="Arial"/>
                </a:defRPr>
              </a:pPr>
              <a:endParaRPr/>
            </a:p>
          </p:txBody>
        </p:sp>
        <p:sp>
          <p:nvSpPr>
            <p:cNvPr id="435" name="Shape 435"/>
            <p:cNvSpPr/>
            <p:nvPr/>
          </p:nvSpPr>
          <p:spPr>
            <a:xfrm>
              <a:off x="1828799" y="0"/>
              <a:ext cx="7724943" cy="16435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l" defTabSz="457200">
                <a:lnSpc>
                  <a:spcPct val="120000"/>
                </a:lnSpc>
                <a:defRPr sz="2200" b="1">
                  <a:solidFill>
                    <a:srgbClr val="000000"/>
                  </a:solidFill>
                  <a:latin typeface="Avenir Book"/>
                  <a:ea typeface="Avenir Book"/>
                  <a:cs typeface="Avenir Book"/>
                  <a:sym typeface="Avenir Book"/>
                </a:defRPr>
              </a:lvl1pPr>
            </a:lstStyle>
            <a:p>
              <a:pPr lvl="0">
                <a:defRPr sz="1800" b="0"/>
              </a:pPr>
              <a:r>
                <a:rPr sz="2800" b="1" dirty="0"/>
                <a:t>The creation of registry-based, volunteer supported, large-scale, randomized clinical trials related to critical care clinical nutrition </a:t>
              </a:r>
            </a:p>
          </p:txBody>
        </p:sp>
      </p:grpSp>
      <p:pic>
        <p:nvPicPr>
          <p:cNvPr id="9" name="CCNLogo.png"/>
          <p:cNvPicPr/>
          <p:nvPr/>
        </p:nvPicPr>
        <p:blipFill>
          <a:blip r:embed="rId2">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2" name="TextBox 1">
            <a:extLst>
              <a:ext uri="{FF2B5EF4-FFF2-40B4-BE49-F238E27FC236}">
                <a16:creationId xmlns="" xmlns:a16="http://schemas.microsoft.com/office/drawing/2014/main" id="{F16E2C7A-5241-234E-9865-A605C7B6D367}"/>
              </a:ext>
            </a:extLst>
          </p:cNvPr>
          <p:cNvSpPr txBox="1"/>
          <p:nvPr/>
        </p:nvSpPr>
        <p:spPr>
          <a:xfrm>
            <a:off x="2954215" y="8525559"/>
            <a:ext cx="7724943" cy="656590"/>
          </a:xfrm>
          <a:prstGeom prst="rect">
            <a:avLst/>
          </a:prstGeom>
          <a:solidFill>
            <a:srgbClr val="0070C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Gill Sans Light"/>
              </a:rPr>
              <a:t>37 ICUs from UK participated in past INS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436"/>
                                        </p:tgtEl>
                                        <p:attrNameLst>
                                          <p:attrName>style.visibility</p:attrName>
                                        </p:attrNameLst>
                                      </p:cBhvr>
                                      <p:to>
                                        <p:strVal val="visible"/>
                                      </p:to>
                                    </p:set>
                                    <p:animEffect transition="in" filter="fade">
                                      <p:cBhvr>
                                        <p:cTn id="7" dur="25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CNLogo.png">
            <a:extLst>
              <a:ext uri="{FF2B5EF4-FFF2-40B4-BE49-F238E27FC236}">
                <a16:creationId xmlns="" xmlns:a16="http://schemas.microsoft.com/office/drawing/2014/main" id="{C9D8A830-8ED9-3A49-B789-BD01240FEAAA}"/>
              </a:ext>
            </a:extLst>
          </p:cNvPr>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5" name="Picture 4">
            <a:extLst>
              <a:ext uri="{FF2B5EF4-FFF2-40B4-BE49-F238E27FC236}">
                <a16:creationId xmlns="" xmlns:a16="http://schemas.microsoft.com/office/drawing/2014/main" id="{26D9F36B-1BE5-8642-9293-930594645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7" name="Rounded Rectangle 6"/>
          <p:cNvSpPr/>
          <p:nvPr/>
        </p:nvSpPr>
        <p:spPr>
          <a:xfrm>
            <a:off x="299545" y="4539872"/>
            <a:ext cx="2372403" cy="658336"/>
          </a:xfrm>
          <a:prstGeom prst="roundRect">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600" dirty="0">
                <a:solidFill>
                  <a:srgbClr val="FFFFFF"/>
                </a:solidFill>
              </a:rPr>
              <a:t>Site with min 4 patients</a:t>
            </a:r>
          </a:p>
          <a:p>
            <a:pPr marL="0" marR="0" indent="0" algn="ctr" defTabSz="584200" rtl="0" fontAlgn="auto" latinLnBrk="1" hangingPunct="0">
              <a:lnSpc>
                <a:spcPct val="100000"/>
              </a:lnSpc>
              <a:spcBef>
                <a:spcPts val="0"/>
              </a:spcBef>
              <a:spcAft>
                <a:spcPts val="0"/>
              </a:spcAft>
              <a:buClrTx/>
              <a:buSzTx/>
              <a:buFontTx/>
              <a:buNone/>
              <a:tabLst/>
            </a:pPr>
            <a:r>
              <a:rPr lang="en-US" sz="1600" dirty="0">
                <a:solidFill>
                  <a:srgbClr val="FFFFFF"/>
                </a:solidFill>
              </a:rPr>
              <a:t>(2 in high dose group)</a:t>
            </a:r>
            <a:endParaRPr kumimoji="0" lang="en-CA" sz="1600" b="0" i="0" u="none" strike="noStrike" cap="none" spc="0" normalizeH="0" baseline="0" dirty="0">
              <a:ln>
                <a:noFill/>
              </a:ln>
              <a:solidFill>
                <a:srgbClr val="FFFFFF"/>
              </a:solidFill>
              <a:effectLst/>
              <a:uFillTx/>
              <a:sym typeface="Gill Sans Light"/>
            </a:endParaRPr>
          </a:p>
        </p:txBody>
      </p:sp>
      <p:cxnSp>
        <p:nvCxnSpPr>
          <p:cNvPr id="9" name="Straight Arrow Connector 8"/>
          <p:cNvCxnSpPr>
            <a:stCxn id="7" idx="3"/>
          </p:cNvCxnSpPr>
          <p:nvPr/>
        </p:nvCxnSpPr>
        <p:spPr>
          <a:xfrm>
            <a:off x="2671948" y="4869040"/>
            <a:ext cx="3318505" cy="0"/>
          </a:xfrm>
          <a:prstGeom prst="straightConnector1">
            <a:avLst/>
          </a:prstGeom>
          <a:noFill/>
          <a:ln w="25400" cap="flat">
            <a:solidFill>
              <a:srgbClr val="5A5F5E"/>
            </a:solidFill>
            <a:prstDash val="solid"/>
            <a:miter lim="400000"/>
            <a:tailEnd type="arrow"/>
          </a:ln>
          <a:effectLst/>
        </p:spPr>
        <p:style>
          <a:lnRef idx="0">
            <a:scrgbClr r="0" g="0" b="0"/>
          </a:lnRef>
          <a:fillRef idx="0">
            <a:scrgbClr r="0" g="0" b="0"/>
          </a:fillRef>
          <a:effectRef idx="0">
            <a:scrgbClr r="0" g="0" b="0"/>
          </a:effectRef>
          <a:fontRef idx="none"/>
        </p:style>
      </p:cxnSp>
      <p:sp>
        <p:nvSpPr>
          <p:cNvPr id="10" name="Oval 9"/>
          <p:cNvSpPr/>
          <p:nvPr/>
        </p:nvSpPr>
        <p:spPr>
          <a:xfrm>
            <a:off x="299545" y="2959591"/>
            <a:ext cx="1175658" cy="1009848"/>
          </a:xfrm>
          <a:prstGeom prst="ellipse">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FFFF"/>
                </a:solidFill>
                <a:effectLst/>
                <a:uFillTx/>
                <a:latin typeface="+mn-lt"/>
                <a:ea typeface="+mn-ea"/>
                <a:cs typeface="+mn-cs"/>
                <a:sym typeface="Gill Sans Light"/>
              </a:rPr>
              <a:t>Touch </a:t>
            </a:r>
          </a:p>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FFFF"/>
                </a:solidFill>
                <a:effectLst/>
                <a:uFillTx/>
                <a:latin typeface="+mn-lt"/>
                <a:ea typeface="+mn-ea"/>
                <a:cs typeface="+mn-cs"/>
                <a:sym typeface="Gill Sans Light"/>
              </a:rPr>
              <a:t>base</a:t>
            </a:r>
            <a:endParaRPr kumimoji="0" lang="en-CA" sz="2000" b="0" i="0" u="none" strike="noStrike" cap="none" spc="0" normalizeH="0" baseline="0" dirty="0">
              <a:ln>
                <a:noFill/>
              </a:ln>
              <a:solidFill>
                <a:srgbClr val="FFFFFF"/>
              </a:solidFill>
              <a:effectLst/>
              <a:uFillTx/>
              <a:latin typeface="+mn-lt"/>
              <a:ea typeface="+mn-ea"/>
              <a:cs typeface="+mn-cs"/>
              <a:sym typeface="Gill Sans Light"/>
            </a:endParaRPr>
          </a:p>
        </p:txBody>
      </p:sp>
      <p:sp>
        <p:nvSpPr>
          <p:cNvPr id="11" name="Left Brace 10"/>
          <p:cNvSpPr/>
          <p:nvPr/>
        </p:nvSpPr>
        <p:spPr>
          <a:xfrm>
            <a:off x="1525365" y="2580234"/>
            <a:ext cx="491495" cy="1674421"/>
          </a:xfrm>
          <a:prstGeom prst="leftBrac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sp>
        <p:nvSpPr>
          <p:cNvPr id="12" name="TextBox 11"/>
          <p:cNvSpPr txBox="1"/>
          <p:nvPr/>
        </p:nvSpPr>
        <p:spPr>
          <a:xfrm>
            <a:off x="1771112" y="2155502"/>
            <a:ext cx="4049486" cy="25648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535353"/>
                </a:solidFill>
                <a:effectLst/>
                <a:uFillTx/>
                <a:latin typeface="+mn-lt"/>
                <a:ea typeface="+mn-ea"/>
                <a:cs typeface="+mn-cs"/>
                <a:sym typeface="Gill Sans Light"/>
              </a:rPr>
              <a:t>Early &amp;</a:t>
            </a:r>
            <a:r>
              <a:rPr kumimoji="0" lang="en-US" sz="1600" b="1" i="0" u="none" strike="noStrike" cap="none" spc="0" normalizeH="0" dirty="0">
                <a:ln>
                  <a:noFill/>
                </a:ln>
                <a:solidFill>
                  <a:srgbClr val="535353"/>
                </a:solidFill>
                <a:effectLst/>
                <a:uFillTx/>
                <a:latin typeface="+mn-lt"/>
                <a:ea typeface="+mn-ea"/>
                <a:cs typeface="+mn-cs"/>
                <a:sym typeface="Gill Sans Light"/>
              </a:rPr>
              <a:t> </a:t>
            </a:r>
            <a:r>
              <a:rPr kumimoji="0" lang="en-US" sz="1600" b="1" i="0" u="none" strike="noStrike" cap="none" spc="0" normalizeH="0" baseline="0" dirty="0">
                <a:ln>
                  <a:noFill/>
                </a:ln>
                <a:solidFill>
                  <a:srgbClr val="535353"/>
                </a:solidFill>
                <a:effectLst/>
                <a:uFillTx/>
                <a:latin typeface="+mn-lt"/>
                <a:ea typeface="+mn-ea"/>
                <a:cs typeface="+mn-cs"/>
                <a:sym typeface="Gill Sans Light"/>
              </a:rPr>
              <a:t>Remote </a:t>
            </a:r>
            <a:r>
              <a:rPr lang="en-US" sz="1600" b="1" dirty="0"/>
              <a:t>E</a:t>
            </a:r>
            <a:r>
              <a:rPr kumimoji="0" lang="en-US" sz="1600" b="1" i="0" u="none" strike="noStrike" cap="none" spc="0" normalizeH="0" baseline="0" dirty="0">
                <a:ln>
                  <a:noFill/>
                </a:ln>
                <a:solidFill>
                  <a:srgbClr val="535353"/>
                </a:solidFill>
                <a:effectLst/>
                <a:uFillTx/>
                <a:latin typeface="+mn-lt"/>
                <a:ea typeface="+mn-ea"/>
                <a:cs typeface="+mn-cs"/>
                <a:sym typeface="Gill Sans Light"/>
              </a:rPr>
              <a:t>valuation/Support</a:t>
            </a:r>
          </a:p>
          <a:p>
            <a:pPr marL="0" marR="0" indent="0" algn="ctr" defTabSz="584200" rtl="0" fontAlgn="auto" latinLnBrk="1" hangingPunct="0">
              <a:lnSpc>
                <a:spcPct val="100000"/>
              </a:lnSpc>
              <a:spcBef>
                <a:spcPts val="0"/>
              </a:spcBef>
              <a:spcAft>
                <a:spcPts val="0"/>
              </a:spcAft>
              <a:buClrTx/>
              <a:buSzTx/>
              <a:buFontTx/>
              <a:buNone/>
              <a:tabLst/>
            </a:pPr>
            <a:endParaRPr kumimoji="0" lang="en-US" sz="1600" b="1" i="0" u="none" strike="noStrike" cap="none" spc="0" normalizeH="0" baseline="0" dirty="0">
              <a:ln>
                <a:noFill/>
              </a:ln>
              <a:solidFill>
                <a:srgbClr val="535353"/>
              </a:solidFill>
              <a:effectLst/>
              <a:uFillTx/>
              <a:latin typeface="+mn-lt"/>
              <a:ea typeface="+mn-ea"/>
              <a:cs typeface="+mn-cs"/>
              <a:sym typeface="Gill Sans Light"/>
            </a:endParaRPr>
          </a:p>
          <a:p>
            <a:pPr marL="285750" marR="0" indent="-28575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1600" dirty="0"/>
              <a:t>Screening/enrolling </a:t>
            </a:r>
          </a:p>
          <a:p>
            <a:pPr marL="285750" marR="0" indent="-28575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a:ln>
                  <a:noFill/>
                </a:ln>
                <a:solidFill>
                  <a:srgbClr val="535353"/>
                </a:solidFill>
                <a:effectLst/>
                <a:uFillTx/>
                <a:latin typeface="+mn-lt"/>
                <a:ea typeface="+mn-ea"/>
                <a:cs typeface="+mn-cs"/>
                <a:sym typeface="Gill Sans Light"/>
              </a:rPr>
              <a:t>Barriers</a:t>
            </a:r>
            <a:r>
              <a:rPr kumimoji="0" lang="en-US" sz="1600" b="0" i="0" u="none" strike="noStrike" cap="none" spc="0" normalizeH="0" dirty="0">
                <a:ln>
                  <a:noFill/>
                </a:ln>
                <a:solidFill>
                  <a:srgbClr val="535353"/>
                </a:solidFill>
                <a:effectLst/>
                <a:uFillTx/>
                <a:latin typeface="+mn-lt"/>
                <a:ea typeface="+mn-ea"/>
                <a:cs typeface="+mn-cs"/>
                <a:sym typeface="Gill Sans Light"/>
              </a:rPr>
              <a:t> </a:t>
            </a:r>
          </a:p>
          <a:p>
            <a:pPr marL="285750" marR="0" indent="-28575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1600" baseline="0" dirty="0"/>
              <a:t>Clinical</a:t>
            </a:r>
            <a:r>
              <a:rPr lang="en-US" sz="1600" dirty="0"/>
              <a:t> </a:t>
            </a:r>
            <a:r>
              <a:rPr lang="en-US" sz="1600" baseline="0" dirty="0"/>
              <a:t>Equipoise in the ICU team</a:t>
            </a:r>
            <a:endParaRPr kumimoji="0" lang="en-US" sz="1600" b="0" i="0" u="none" strike="noStrike" cap="none" spc="0" normalizeH="0" baseline="0" dirty="0">
              <a:ln>
                <a:noFill/>
              </a:ln>
              <a:solidFill>
                <a:srgbClr val="535353"/>
              </a:solidFill>
              <a:effectLst/>
              <a:uFillTx/>
              <a:latin typeface="+mn-lt"/>
              <a:ea typeface="+mn-ea"/>
              <a:cs typeface="+mn-cs"/>
              <a:sym typeface="Gill Sans Light"/>
            </a:endParaRPr>
          </a:p>
          <a:p>
            <a:pPr marL="285750" marR="0" indent="-28575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dirty="0">
                <a:ln>
                  <a:noFill/>
                </a:ln>
                <a:solidFill>
                  <a:srgbClr val="535353"/>
                </a:solidFill>
                <a:effectLst/>
                <a:uFillTx/>
                <a:latin typeface="+mn-lt"/>
                <a:ea typeface="+mn-ea"/>
                <a:cs typeface="+mn-cs"/>
                <a:sym typeface="Gill Sans Light"/>
              </a:rPr>
              <a:t>First 12 evaluable nutrition days only</a:t>
            </a:r>
          </a:p>
          <a:p>
            <a:pPr marL="285750" marR="0" indent="-28575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1600" dirty="0"/>
              <a:t>FAQs</a:t>
            </a:r>
            <a:endParaRPr kumimoji="0" lang="en-US" sz="1600" b="0" i="0" u="none" strike="noStrike" cap="none" spc="0" normalizeH="0" dirty="0">
              <a:ln>
                <a:noFill/>
              </a:ln>
              <a:solidFill>
                <a:srgbClr val="535353"/>
              </a:solidFill>
              <a:effectLst/>
              <a:uFillTx/>
              <a:latin typeface="+mn-lt"/>
              <a:ea typeface="+mn-ea"/>
              <a:cs typeface="+mn-cs"/>
              <a:sym typeface="Gill Sans Light"/>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1600" b="0" i="0" u="none" strike="noStrike" cap="none" spc="0" normalizeH="0" dirty="0">
              <a:ln>
                <a:noFill/>
              </a:ln>
              <a:solidFill>
                <a:srgbClr val="535353"/>
              </a:solidFill>
              <a:effectLst/>
              <a:uFillTx/>
              <a:latin typeface="+mn-lt"/>
              <a:ea typeface="+mn-ea"/>
              <a:cs typeface="+mn-cs"/>
              <a:sym typeface="Gill Sans Light"/>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1600" b="0" i="0" u="none" strike="noStrike" cap="none" spc="0" normalizeH="0" dirty="0">
              <a:ln>
                <a:noFill/>
              </a:ln>
              <a:solidFill>
                <a:srgbClr val="535353"/>
              </a:solidFill>
              <a:effectLst/>
              <a:uFillTx/>
              <a:latin typeface="+mn-lt"/>
              <a:ea typeface="+mn-ea"/>
              <a:cs typeface="+mn-cs"/>
              <a:sym typeface="Gill Sans Light"/>
            </a:endParaRPr>
          </a:p>
          <a:p>
            <a:pPr marL="0" marR="0" indent="0" algn="ctr" defTabSz="584200" rtl="0" fontAlgn="auto" latinLnBrk="1"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535353"/>
              </a:solidFill>
              <a:effectLst/>
              <a:uFillTx/>
              <a:latin typeface="+mn-lt"/>
              <a:ea typeface="+mn-ea"/>
              <a:cs typeface="+mn-cs"/>
              <a:sym typeface="Gill Sans Light"/>
            </a:endParaRPr>
          </a:p>
        </p:txBody>
      </p:sp>
      <p:cxnSp>
        <p:nvCxnSpPr>
          <p:cNvPr id="15" name="Straight Connector 14"/>
          <p:cNvCxnSpPr/>
          <p:nvPr/>
        </p:nvCxnSpPr>
        <p:spPr>
          <a:xfrm>
            <a:off x="916278" y="3969439"/>
            <a:ext cx="1" cy="570433"/>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sp>
        <p:nvSpPr>
          <p:cNvPr id="16" name="Oval 15"/>
          <p:cNvSpPr/>
          <p:nvPr/>
        </p:nvSpPr>
        <p:spPr>
          <a:xfrm>
            <a:off x="5990453" y="4319235"/>
            <a:ext cx="2524155" cy="923290"/>
          </a:xfrm>
          <a:prstGeom prst="ellipse">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FFFFF"/>
                </a:solidFill>
                <a:effectLst/>
                <a:uFillTx/>
                <a:latin typeface="+mn-lt"/>
                <a:ea typeface="+mn-ea"/>
                <a:cs typeface="+mn-cs"/>
                <a:sym typeface="Gill Sans Light"/>
              </a:rPr>
              <a:t>Periodic source</a:t>
            </a:r>
            <a:r>
              <a:rPr kumimoji="0" lang="en-US" sz="1800" b="0" i="0" u="none" strike="noStrike" cap="none" spc="0" normalizeH="0" dirty="0">
                <a:ln>
                  <a:noFill/>
                </a:ln>
                <a:solidFill>
                  <a:srgbClr val="FFFFFF"/>
                </a:solidFill>
                <a:effectLst/>
                <a:uFillTx/>
                <a:latin typeface="+mn-lt"/>
                <a:ea typeface="+mn-ea"/>
                <a:cs typeface="+mn-cs"/>
                <a:sym typeface="Gill Sans Light"/>
              </a:rPr>
              <a:t>    verification</a:t>
            </a:r>
            <a:endParaRPr kumimoji="0" lang="en-CA" sz="1800" b="0" i="0" u="none" strike="noStrike" cap="none" spc="0" normalizeH="0" baseline="0" dirty="0">
              <a:ln>
                <a:noFill/>
              </a:ln>
              <a:solidFill>
                <a:srgbClr val="FFFFFF"/>
              </a:solidFill>
              <a:effectLst/>
              <a:uFillTx/>
              <a:latin typeface="+mn-lt"/>
              <a:ea typeface="+mn-ea"/>
              <a:cs typeface="+mn-cs"/>
              <a:sym typeface="Gill Sans Light"/>
            </a:endParaRPr>
          </a:p>
        </p:txBody>
      </p:sp>
      <p:sp>
        <p:nvSpPr>
          <p:cNvPr id="18" name="Left Brace 17"/>
          <p:cNvSpPr/>
          <p:nvPr/>
        </p:nvSpPr>
        <p:spPr>
          <a:xfrm rot="16200000">
            <a:off x="6490928" y="462621"/>
            <a:ext cx="437027" cy="10484580"/>
          </a:xfrm>
          <a:prstGeom prst="leftBrac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sp>
        <p:nvSpPr>
          <p:cNvPr id="19" name="TextBox 18"/>
          <p:cNvSpPr txBox="1"/>
          <p:nvPr/>
        </p:nvSpPr>
        <p:spPr>
          <a:xfrm>
            <a:off x="5762069" y="6094311"/>
            <a:ext cx="179536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535353"/>
                </a:solidFill>
                <a:effectLst/>
                <a:uFillTx/>
                <a:latin typeface="+mn-lt"/>
                <a:ea typeface="+mn-ea"/>
                <a:cs typeface="+mn-cs"/>
                <a:sym typeface="Gill Sans Light"/>
              </a:rPr>
              <a:t>Data</a:t>
            </a:r>
            <a:r>
              <a:rPr kumimoji="0" lang="en-US" sz="1800" b="1" i="0" u="none" strike="noStrike" cap="none" spc="0" normalizeH="0" dirty="0">
                <a:ln>
                  <a:noFill/>
                </a:ln>
                <a:solidFill>
                  <a:srgbClr val="535353"/>
                </a:solidFill>
                <a:effectLst/>
                <a:uFillTx/>
                <a:latin typeface="+mn-lt"/>
                <a:ea typeface="+mn-ea"/>
                <a:cs typeface="+mn-cs"/>
                <a:sym typeface="Gill Sans Light"/>
              </a:rPr>
              <a:t> Quality </a:t>
            </a:r>
          </a:p>
          <a:p>
            <a:pPr marL="0" marR="0" indent="0" algn="ct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535353"/>
                </a:solidFill>
                <a:effectLst/>
                <a:uFillTx/>
                <a:latin typeface="+mn-lt"/>
                <a:ea typeface="+mn-ea"/>
                <a:cs typeface="+mn-cs"/>
                <a:sym typeface="Gill Sans Light"/>
              </a:rPr>
              <a:t>Query</a:t>
            </a:r>
            <a:r>
              <a:rPr kumimoji="0" lang="en-US" sz="1800" b="0" i="0" u="none" strike="noStrike" cap="none" spc="0" normalizeH="0" dirty="0">
                <a:ln>
                  <a:noFill/>
                </a:ln>
                <a:solidFill>
                  <a:srgbClr val="535353"/>
                </a:solidFill>
                <a:effectLst/>
                <a:uFillTx/>
                <a:latin typeface="+mn-lt"/>
                <a:ea typeface="+mn-ea"/>
                <a:cs typeface="+mn-cs"/>
                <a:sym typeface="Gill Sans Light"/>
              </a:rPr>
              <a:t> resolution</a:t>
            </a:r>
            <a:endParaRPr kumimoji="0" lang="en-CA" sz="1800" b="0" i="0" u="none" strike="noStrike" cap="none" spc="0" normalizeH="0" baseline="0" dirty="0">
              <a:ln>
                <a:noFill/>
              </a:ln>
              <a:solidFill>
                <a:srgbClr val="535353"/>
              </a:solidFill>
              <a:effectLst/>
              <a:uFillTx/>
              <a:latin typeface="+mn-lt"/>
              <a:ea typeface="+mn-ea"/>
              <a:cs typeface="+mn-cs"/>
              <a:sym typeface="Gill Sans Light"/>
            </a:endParaRPr>
          </a:p>
        </p:txBody>
      </p:sp>
      <p:cxnSp>
        <p:nvCxnSpPr>
          <p:cNvPr id="20" name="Straight Arrow Connector 19"/>
          <p:cNvCxnSpPr>
            <a:endCxn id="21" idx="1"/>
          </p:cNvCxnSpPr>
          <p:nvPr/>
        </p:nvCxnSpPr>
        <p:spPr>
          <a:xfrm flipV="1">
            <a:off x="8514608" y="4831592"/>
            <a:ext cx="1401971" cy="1979"/>
          </a:xfrm>
          <a:prstGeom prst="straightConnector1">
            <a:avLst/>
          </a:prstGeom>
          <a:noFill/>
          <a:ln w="25400" cap="flat">
            <a:solidFill>
              <a:srgbClr val="5A5F5E"/>
            </a:solidFill>
            <a:prstDash val="solid"/>
            <a:miter lim="400000"/>
            <a:tailEnd type="arrow"/>
          </a:ln>
          <a:effectLst/>
        </p:spPr>
        <p:style>
          <a:lnRef idx="0">
            <a:scrgbClr r="0" g="0" b="0"/>
          </a:lnRef>
          <a:fillRef idx="0">
            <a:scrgbClr r="0" g="0" b="0"/>
          </a:fillRef>
          <a:effectRef idx="0">
            <a:scrgbClr r="0" g="0" b="0"/>
          </a:effectRef>
          <a:fontRef idx="none"/>
        </p:style>
      </p:cxnSp>
      <p:sp>
        <p:nvSpPr>
          <p:cNvPr id="21" name="Rounded Rectangle 20"/>
          <p:cNvSpPr/>
          <p:nvPr/>
        </p:nvSpPr>
        <p:spPr>
          <a:xfrm>
            <a:off x="9916579" y="4638631"/>
            <a:ext cx="2778143" cy="385921"/>
          </a:xfrm>
          <a:prstGeom prst="roundRect">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600" dirty="0">
                <a:solidFill>
                  <a:srgbClr val="FFFFFF"/>
                </a:solidFill>
              </a:rPr>
              <a:t>Site Benchmark Reports</a:t>
            </a:r>
            <a:endParaRPr kumimoji="0" lang="en-CA" sz="1600" b="0" i="0" u="none" strike="noStrike" cap="none" spc="0" normalizeH="0" baseline="0" dirty="0">
              <a:ln>
                <a:noFill/>
              </a:ln>
              <a:solidFill>
                <a:srgbClr val="FFFFFF"/>
              </a:solidFill>
              <a:effectLst/>
              <a:uFillTx/>
              <a:sym typeface="Gill Sans Light"/>
            </a:endParaRPr>
          </a:p>
        </p:txBody>
      </p:sp>
      <p:sp>
        <p:nvSpPr>
          <p:cNvPr id="35" name="Rounded Rectangle 34"/>
          <p:cNvSpPr/>
          <p:nvPr/>
        </p:nvSpPr>
        <p:spPr>
          <a:xfrm>
            <a:off x="5820598" y="3447625"/>
            <a:ext cx="2778143" cy="658336"/>
          </a:xfrm>
          <a:prstGeom prst="roundRect">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600" dirty="0">
                <a:solidFill>
                  <a:srgbClr val="FFFFFF"/>
                </a:solidFill>
              </a:rPr>
              <a:t>Second Touch Base</a:t>
            </a:r>
          </a:p>
          <a:p>
            <a:pPr marL="0" marR="0" indent="0" algn="ctr" defTabSz="584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FFFFFF"/>
                </a:solidFill>
                <a:effectLst/>
                <a:uFillTx/>
                <a:sym typeface="Gill Sans Light"/>
              </a:rPr>
              <a:t>Central</a:t>
            </a:r>
            <a:r>
              <a:rPr kumimoji="0" lang="en-US" sz="1600" b="0" i="0" u="none" strike="noStrike" cap="none" spc="0" normalizeH="0" dirty="0">
                <a:ln>
                  <a:noFill/>
                </a:ln>
                <a:solidFill>
                  <a:srgbClr val="FFFFFF"/>
                </a:solidFill>
                <a:effectLst/>
                <a:uFillTx/>
                <a:sym typeface="Gill Sans Light"/>
              </a:rPr>
              <a:t> Monitoring</a:t>
            </a:r>
            <a:endParaRPr kumimoji="0" lang="en-CA" sz="1600" b="0" i="0" u="none" strike="noStrike" cap="none" spc="0" normalizeH="0" baseline="0" dirty="0">
              <a:ln>
                <a:noFill/>
              </a:ln>
              <a:solidFill>
                <a:srgbClr val="FFFFFF"/>
              </a:solidFill>
              <a:effectLst/>
              <a:uFillTx/>
              <a:sym typeface="Gill Sans Light"/>
            </a:endParaRPr>
          </a:p>
        </p:txBody>
      </p:sp>
      <p:cxnSp>
        <p:nvCxnSpPr>
          <p:cNvPr id="36" name="Straight Connector 35"/>
          <p:cNvCxnSpPr>
            <a:endCxn id="16" idx="0"/>
          </p:cNvCxnSpPr>
          <p:nvPr/>
        </p:nvCxnSpPr>
        <p:spPr>
          <a:xfrm>
            <a:off x="7252530" y="4110865"/>
            <a:ext cx="1" cy="208370"/>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7098428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9" y="1213708"/>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FAQ re: Intervention</a:t>
            </a:r>
            <a:endParaRPr sz="4000" b="1" spc="-40" dirty="0">
              <a:solidFill>
                <a:srgbClr val="0052E2"/>
              </a:solidFill>
            </a:endParaRPr>
          </a:p>
        </p:txBody>
      </p:sp>
      <p:sp>
        <p:nvSpPr>
          <p:cNvPr id="1042" name="Shape 1042"/>
          <p:cNvSpPr>
            <a:spLocks noGrp="1"/>
          </p:cNvSpPr>
          <p:nvPr>
            <p:ph type="body" idx="1"/>
          </p:nvPr>
        </p:nvSpPr>
        <p:spPr>
          <a:xfrm>
            <a:off x="228600" y="2537835"/>
            <a:ext cx="12477750" cy="6930015"/>
          </a:xfrm>
          <a:prstGeom prst="rect">
            <a:avLst/>
          </a:prstGeom>
        </p:spPr>
        <p:txBody>
          <a:bodyPr lIns="45719" tIns="45719" rIns="45719" bIns="45719" anchor="t">
            <a:noAutofit/>
          </a:bodyPr>
          <a:lstStyle/>
          <a:p>
            <a:pPr indent="0">
              <a:spcBef>
                <a:spcPts val="0"/>
              </a:spcBef>
              <a:buNone/>
            </a:pPr>
            <a:r>
              <a:rPr lang="en-CA" sz="2800" dirty="0">
                <a:solidFill>
                  <a:srgbClr val="000000"/>
                </a:solidFill>
              </a:rPr>
              <a:t>“How do I achieve the higher doses of protein? Is their a particularly product or strategy you are recommending?”</a:t>
            </a:r>
          </a:p>
          <a:p>
            <a:pPr indent="0">
              <a:spcBef>
                <a:spcPts val="0"/>
              </a:spcBef>
              <a:buNone/>
            </a:pPr>
            <a:endParaRPr lang="en-CA" sz="2800" dirty="0">
              <a:solidFill>
                <a:srgbClr val="000000"/>
              </a:solidFill>
            </a:endParaRPr>
          </a:p>
          <a:p>
            <a:pPr indent="0">
              <a:spcBef>
                <a:spcPts val="0"/>
              </a:spcBef>
              <a:buNone/>
            </a:pPr>
            <a:r>
              <a:rPr lang="en-CA" sz="2800" b="1" dirty="0">
                <a:solidFill>
                  <a:srgbClr val="000000"/>
                </a:solidFill>
              </a:rPr>
              <a:t>ANS: No. this is a pragmatic trial in which the only thing that you are constrained to do is prescribe a high or usual amount of protein. There is prescribed way achieve the high protein intake. You can use all products, protocols and strategies available to you.</a:t>
            </a:r>
          </a:p>
          <a:p>
            <a:pPr indent="0">
              <a:spcBef>
                <a:spcPts val="0"/>
              </a:spcBef>
              <a:buNone/>
            </a:pPr>
            <a:endParaRPr lang="en-CA" sz="2800" b="1" dirty="0">
              <a:solidFill>
                <a:srgbClr val="000000"/>
              </a:solidFill>
            </a:endParaRPr>
          </a:p>
          <a:p>
            <a:pPr indent="0">
              <a:spcBef>
                <a:spcPts val="0"/>
              </a:spcBef>
              <a:buNone/>
            </a:pPr>
            <a:r>
              <a:rPr lang="en-CA" sz="2800" b="1" dirty="0">
                <a:solidFill>
                  <a:srgbClr val="000000"/>
                </a:solidFill>
              </a:rPr>
              <a:t>Note: you should get involved in this trial if you don’t have products or protocols that guarantee that you can achieve near goal in the high group. </a:t>
            </a:r>
            <a:endParaRPr lang="en-CA" sz="2800" dirty="0"/>
          </a:p>
          <a:p>
            <a:pPr indent="0">
              <a:spcBef>
                <a:spcPts val="0"/>
              </a:spcBef>
              <a:buNone/>
            </a:pPr>
            <a:endParaRPr lang="en-CA" sz="2800" dirty="0"/>
          </a:p>
        </p:txBody>
      </p:sp>
      <p:sp>
        <p:nvSpPr>
          <p:cNvPr id="1043" name="Shape 1043"/>
          <p:cNvSpPr/>
          <p:nvPr/>
        </p:nvSpPr>
        <p:spPr>
          <a:xfrm>
            <a:off x="1728718" y="2175584"/>
            <a:ext cx="9547364" cy="1"/>
          </a:xfrm>
          <a:prstGeom prst="line">
            <a:avLst/>
          </a:prstGeom>
          <a:ln w="6350">
            <a:solidFill>
              <a:srgbClr val="5A5F5E"/>
            </a:solidFill>
            <a:miter lim="400000"/>
          </a:ln>
        </p:spPr>
        <p:txBody>
          <a:bodyPr lIns="0" tIns="0" rIns="0" bIns="0" anchor="ctr"/>
          <a:lstStyle/>
          <a:p>
            <a:pPr lvl="0"/>
            <a:endParaRPr/>
          </a:p>
        </p:txBody>
      </p:sp>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70" y="194540"/>
            <a:ext cx="2153642" cy="972523"/>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924397"/>
          </a:xfrm>
          <a:prstGeom prst="rect">
            <a:avLst/>
          </a:prstGeom>
        </p:spPr>
      </p:pic>
    </p:spTree>
    <p:extLst>
      <p:ext uri="{BB962C8B-B14F-4D97-AF65-F5344CB8AC3E}">
        <p14:creationId xmlns:p14="http://schemas.microsoft.com/office/powerpoint/2010/main" val="25859808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33426" y="1999716"/>
            <a:ext cx="12058281" cy="667406"/>
          </a:xfrm>
        </p:spPr>
        <p:txBody>
          <a:bodyPr>
            <a:normAutofit/>
          </a:bodyPr>
          <a:lstStyle/>
          <a:p>
            <a:r>
              <a:rPr lang="en-CA" altLang="en-US" sz="3982" b="1" cap="none" dirty="0">
                <a:solidFill>
                  <a:srgbClr val="0052E2"/>
                </a:solidFill>
                <a:latin typeface="Avenir Next Condensed"/>
              </a:rPr>
              <a:t>How do I achieve the high protein intake?</a:t>
            </a:r>
          </a:p>
        </p:txBody>
      </p:sp>
      <p:sp>
        <p:nvSpPr>
          <p:cNvPr id="12" name="Shape 72"/>
          <p:cNvSpPr/>
          <p:nvPr/>
        </p:nvSpPr>
        <p:spPr>
          <a:xfrm>
            <a:off x="1075654" y="3193070"/>
            <a:ext cx="11173827" cy="1"/>
          </a:xfrm>
          <a:prstGeom prst="line">
            <a:avLst/>
          </a:prstGeom>
          <a:ln w="6350">
            <a:solidFill>
              <a:srgbClr val="5A5F5E"/>
            </a:solidFill>
            <a:miter lim="400000"/>
          </a:ln>
        </p:spPr>
        <p:txBody>
          <a:bodyPr lIns="0" tIns="0" rIns="0" bIns="0" anchor="ctr"/>
          <a:lstStyle/>
          <a:p>
            <a:pPr lvl="0"/>
            <a:endParaRPr/>
          </a:p>
        </p:txBody>
      </p:sp>
      <p:pic>
        <p:nvPicPr>
          <p:cNvPr id="15" name="Effort_Logo.png"/>
          <p:cNvPicPr/>
          <p:nvPr/>
        </p:nvPicPr>
        <p:blipFill>
          <a:blip r:embed="rId2"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14"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2" name="TextBox 1"/>
          <p:cNvSpPr txBox="1"/>
          <p:nvPr/>
        </p:nvSpPr>
        <p:spPr>
          <a:xfrm>
            <a:off x="1691640" y="4080510"/>
            <a:ext cx="9441180" cy="28725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CA" sz="3600" b="0" i="0" u="none" strike="noStrike" cap="none" spc="0" normalizeH="0" baseline="0" dirty="0">
                <a:ln>
                  <a:noFill/>
                </a:ln>
                <a:solidFill>
                  <a:srgbClr val="535353"/>
                </a:solidFill>
                <a:effectLst/>
                <a:uFillTx/>
                <a:latin typeface="+mn-lt"/>
                <a:ea typeface="+mn-ea"/>
                <a:cs typeface="+mn-cs"/>
                <a:sym typeface="Gill Sans Light"/>
              </a:rPr>
              <a:t>High protein containing</a:t>
            </a:r>
            <a:r>
              <a:rPr kumimoji="0" lang="en-CA" sz="3600" b="0" i="0" u="none" strike="noStrike" cap="none" spc="0" normalizeH="0" dirty="0">
                <a:ln>
                  <a:noFill/>
                </a:ln>
                <a:solidFill>
                  <a:srgbClr val="535353"/>
                </a:solidFill>
                <a:effectLst/>
                <a:uFillTx/>
                <a:latin typeface="+mn-lt"/>
                <a:ea typeface="+mn-ea"/>
                <a:cs typeface="+mn-cs"/>
                <a:sym typeface="Gill Sans Light"/>
              </a:rPr>
              <a:t> EN solutions</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CA" baseline="0" dirty="0"/>
              <a:t>EN</a:t>
            </a:r>
            <a:r>
              <a:rPr lang="en-CA" dirty="0"/>
              <a:t> protein supplements</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CA" sz="3600" b="0" i="0" u="none" strike="noStrike" cap="none" spc="0" normalizeH="0" baseline="0" dirty="0">
                <a:ln>
                  <a:noFill/>
                </a:ln>
                <a:solidFill>
                  <a:srgbClr val="535353"/>
                </a:solidFill>
                <a:effectLst/>
                <a:uFillTx/>
                <a:latin typeface="+mn-lt"/>
                <a:ea typeface="+mn-ea"/>
                <a:cs typeface="+mn-cs"/>
                <a:sym typeface="Gill Sans Light"/>
              </a:rPr>
              <a:t>PN</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CA" dirty="0"/>
              <a:t>Parenteral amino acids (if available)</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CA" sz="3600" b="0" i="0" u="none" strike="noStrike" cap="none" spc="0" normalizeH="0" baseline="0" dirty="0">
                <a:ln>
                  <a:noFill/>
                </a:ln>
                <a:solidFill>
                  <a:srgbClr val="535353"/>
                </a:solidFill>
                <a:effectLst/>
                <a:uFillTx/>
                <a:latin typeface="+mn-lt"/>
                <a:ea typeface="+mn-ea"/>
                <a:cs typeface="+mn-cs"/>
                <a:sym typeface="Gill Sans Light"/>
              </a:rPr>
              <a:t>Or combinations of the above!</a:t>
            </a:r>
          </a:p>
        </p:txBody>
      </p:sp>
    </p:spTree>
    <p:extLst>
      <p:ext uri="{BB962C8B-B14F-4D97-AF65-F5344CB8AC3E}">
        <p14:creationId xmlns:p14="http://schemas.microsoft.com/office/powerpoint/2010/main" val="130888646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p:nvPr/>
        </p:nvSpPr>
        <p:spPr>
          <a:xfrm>
            <a:off x="-794423" y="368876"/>
            <a:ext cx="14273300" cy="184678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defTabSz="623137">
              <a:lnSpc>
                <a:spcPct val="90000"/>
              </a:lnSpc>
            </a:pPr>
            <a:r>
              <a:rPr sz="3734" b="1" spc="-41" dirty="0">
                <a:solidFill>
                  <a:srgbClr val="0050E1"/>
                </a:solidFill>
                <a:sym typeface="Helvetica Neue"/>
              </a:rPr>
              <a:t>The PEP </a:t>
            </a:r>
            <a:r>
              <a:rPr sz="3734" b="1" spc="-41" dirty="0" err="1">
                <a:solidFill>
                  <a:srgbClr val="0050E1"/>
                </a:solidFill>
                <a:sym typeface="Helvetica Neue"/>
              </a:rPr>
              <a:t>uP</a:t>
            </a:r>
            <a:r>
              <a:rPr sz="3734" b="1" spc="-41" dirty="0">
                <a:solidFill>
                  <a:srgbClr val="0050E1"/>
                </a:solidFill>
                <a:sym typeface="Helvetica Neue"/>
              </a:rPr>
              <a:t> Protocol!</a:t>
            </a:r>
            <a:endParaRPr sz="3840" dirty="0">
              <a:latin typeface="Rockwell"/>
              <a:ea typeface="Rockwell"/>
              <a:cs typeface="Rockwell"/>
              <a:sym typeface="Rockwell"/>
            </a:endParaRPr>
          </a:p>
          <a:p>
            <a:pPr defTabSz="623137">
              <a:lnSpc>
                <a:spcPct val="90000"/>
              </a:lnSpc>
            </a:pPr>
            <a:r>
              <a:rPr sz="3200" spc="-36" dirty="0">
                <a:solidFill>
                  <a:srgbClr val="0050E1"/>
                </a:solidFill>
                <a:sym typeface="Helvetica Neue"/>
              </a:rPr>
              <a:t>The Efficacy of Enhanced </a:t>
            </a:r>
            <a:r>
              <a:rPr sz="3200" b="1" u="sng" spc="-36" dirty="0">
                <a:solidFill>
                  <a:srgbClr val="0050E1"/>
                </a:solidFill>
                <a:sym typeface="Helvetica Neue"/>
              </a:rPr>
              <a:t>P</a:t>
            </a:r>
            <a:r>
              <a:rPr sz="3200" spc="-36" dirty="0">
                <a:solidFill>
                  <a:srgbClr val="0050E1"/>
                </a:solidFill>
                <a:sym typeface="Helvetica Neue"/>
              </a:rPr>
              <a:t>rotein-</a:t>
            </a:r>
            <a:r>
              <a:rPr sz="3200" b="1" u="sng" spc="-36" dirty="0">
                <a:solidFill>
                  <a:srgbClr val="0050E1"/>
                </a:solidFill>
                <a:sym typeface="Helvetica Neue"/>
              </a:rPr>
              <a:t>E</a:t>
            </a:r>
            <a:r>
              <a:rPr sz="3200" spc="-36" dirty="0">
                <a:solidFill>
                  <a:srgbClr val="0050E1"/>
                </a:solidFill>
                <a:sym typeface="Helvetica Neue"/>
              </a:rPr>
              <a:t>nergy </a:t>
            </a:r>
            <a:r>
              <a:rPr sz="3200" b="1" u="sng" spc="-36" dirty="0">
                <a:solidFill>
                  <a:srgbClr val="0050E1"/>
                </a:solidFill>
                <a:sym typeface="Helvetica Neue"/>
              </a:rPr>
              <a:t>P</a:t>
            </a:r>
            <a:r>
              <a:rPr sz="3200" spc="-36" dirty="0">
                <a:solidFill>
                  <a:srgbClr val="0050E1"/>
                </a:solidFill>
                <a:sym typeface="Helvetica Neue"/>
              </a:rPr>
              <a:t>rovision via</a:t>
            </a:r>
            <a:br>
              <a:rPr sz="3200" spc="-36" dirty="0">
                <a:solidFill>
                  <a:srgbClr val="0050E1"/>
                </a:solidFill>
                <a:sym typeface="Helvetica Neue"/>
              </a:rPr>
            </a:br>
            <a:r>
              <a:rPr sz="3200" spc="-36" dirty="0">
                <a:solidFill>
                  <a:srgbClr val="0050E1"/>
                </a:solidFill>
                <a:sym typeface="Helvetica Neue"/>
              </a:rPr>
              <a:t>the Enteral Ro</a:t>
            </a:r>
            <a:r>
              <a:rPr sz="3200" b="1" u="sng" spc="-36" dirty="0">
                <a:solidFill>
                  <a:srgbClr val="0050E1"/>
                </a:solidFill>
                <a:sym typeface="Helvetica Neue"/>
              </a:rPr>
              <a:t>u</a:t>
            </a:r>
            <a:r>
              <a:rPr sz="3200" spc="-36" dirty="0">
                <a:solidFill>
                  <a:srgbClr val="0050E1"/>
                </a:solidFill>
                <a:sym typeface="Helvetica Neue"/>
              </a:rPr>
              <a:t>te in Critically Ill </a:t>
            </a:r>
            <a:r>
              <a:rPr sz="3200" b="1" u="sng" spc="-36" dirty="0">
                <a:solidFill>
                  <a:srgbClr val="0050E1"/>
                </a:solidFill>
                <a:sym typeface="Helvetica Neue"/>
              </a:rPr>
              <a:t>P</a:t>
            </a:r>
            <a:r>
              <a:rPr sz="3200" spc="-36" dirty="0">
                <a:solidFill>
                  <a:srgbClr val="0050E1"/>
                </a:solidFill>
                <a:sym typeface="Helvetica Neue"/>
              </a:rPr>
              <a:t>atients: </a:t>
            </a:r>
            <a:br>
              <a:rPr sz="3200" spc="-36" dirty="0">
                <a:solidFill>
                  <a:srgbClr val="0050E1"/>
                </a:solidFill>
                <a:sym typeface="Helvetica Neue"/>
              </a:rPr>
            </a:br>
            <a:endParaRPr sz="3200" spc="-36" dirty="0">
              <a:solidFill>
                <a:srgbClr val="0050E1"/>
              </a:solidFill>
              <a:sym typeface="Helvetica Neue"/>
            </a:endParaRPr>
          </a:p>
        </p:txBody>
      </p:sp>
      <p:sp>
        <p:nvSpPr>
          <p:cNvPr id="486" name="Shape 486"/>
          <p:cNvSpPr/>
          <p:nvPr/>
        </p:nvSpPr>
        <p:spPr>
          <a:xfrm flipV="1">
            <a:off x="782478" y="1951297"/>
            <a:ext cx="12222322" cy="3"/>
          </a:xfrm>
          <a:prstGeom prst="line">
            <a:avLst/>
          </a:prstGeom>
          <a:ln w="12700">
            <a:solidFill>
              <a:srgbClr val="31B6FD"/>
            </a:solidFill>
          </a:ln>
        </p:spPr>
        <p:txBody>
          <a:bodyPr lIns="0" tIns="0" rIns="0" bIns="0"/>
          <a:lstStyle/>
          <a:p>
            <a:pPr defTabSz="487673">
              <a:defRPr sz="1200"/>
            </a:pPr>
            <a:endParaRPr sz="1280"/>
          </a:p>
        </p:txBody>
      </p:sp>
      <p:sp>
        <p:nvSpPr>
          <p:cNvPr id="487" name="Shape 487"/>
          <p:cNvSpPr>
            <a:spLocks noGrp="1"/>
          </p:cNvSpPr>
          <p:nvPr>
            <p:ph type="body" idx="4294967295"/>
          </p:nvPr>
        </p:nvSpPr>
        <p:spPr>
          <a:xfrm>
            <a:off x="158545" y="3317343"/>
            <a:ext cx="8647466" cy="4178788"/>
          </a:xfrm>
          <a:prstGeom prst="rect">
            <a:avLst/>
          </a:prstGeom>
        </p:spPr>
        <p:txBody>
          <a:bodyPr>
            <a:noAutofit/>
          </a:bodyPr>
          <a:lstStyle/>
          <a:p>
            <a:pPr marL="143156" indent="-143156">
              <a:lnSpc>
                <a:spcPct val="100000"/>
              </a:lnSpc>
              <a:spcBef>
                <a:spcPts val="0"/>
              </a:spcBef>
              <a:defRPr sz="1800">
                <a:solidFill>
                  <a:srgbClr val="000000"/>
                </a:solidFill>
              </a:defRPr>
            </a:pPr>
            <a:r>
              <a:rPr sz="2100" dirty="0">
                <a:sym typeface="Helvetica Neue"/>
              </a:rPr>
              <a:t>Different feeding options based on hemodynamic stability and suitability for high volume </a:t>
            </a:r>
            <a:r>
              <a:rPr sz="2100" dirty="0" err="1">
                <a:sym typeface="Helvetica Neue"/>
              </a:rPr>
              <a:t>intragastric</a:t>
            </a:r>
            <a:r>
              <a:rPr sz="2100" dirty="0">
                <a:sym typeface="Helvetica Neue"/>
              </a:rPr>
              <a:t> feeds.</a:t>
            </a:r>
            <a:endParaRPr lang="en-CA" sz="2100" dirty="0">
              <a:sym typeface="Helvetica Neue"/>
            </a:endParaRPr>
          </a:p>
          <a:p>
            <a:pPr marL="143156" indent="-143156">
              <a:lnSpc>
                <a:spcPct val="100000"/>
              </a:lnSpc>
              <a:spcBef>
                <a:spcPts val="0"/>
              </a:spcBef>
              <a:defRPr sz="1800">
                <a:solidFill>
                  <a:srgbClr val="000000"/>
                </a:solidFill>
              </a:defRPr>
            </a:pPr>
            <a:endParaRPr sz="2100" dirty="0">
              <a:sym typeface="Helvetica Neue"/>
            </a:endParaRPr>
          </a:p>
          <a:p>
            <a:pPr marL="143156" indent="-143156">
              <a:lnSpc>
                <a:spcPct val="100000"/>
              </a:lnSpc>
              <a:spcBef>
                <a:spcPts val="0"/>
              </a:spcBef>
              <a:defRPr sz="1800">
                <a:solidFill>
                  <a:srgbClr val="000000"/>
                </a:solidFill>
              </a:defRPr>
            </a:pPr>
            <a:r>
              <a:rPr sz="2100" dirty="0">
                <a:sym typeface="Helvetica Neue"/>
              </a:rPr>
              <a:t>In select patients, we start the EN immediately at goal rate, not at 25 m</a:t>
            </a:r>
            <a:r>
              <a:rPr lang="en-US" sz="2100" dirty="0">
                <a:sym typeface="Helvetica Neue"/>
              </a:rPr>
              <a:t>L</a:t>
            </a:r>
            <a:r>
              <a:rPr sz="2100" dirty="0">
                <a:sym typeface="Helvetica Neue"/>
              </a:rPr>
              <a:t>/hr.</a:t>
            </a:r>
            <a:endParaRPr lang="en-CA" sz="2100" dirty="0">
              <a:sym typeface="Helvetica Neue"/>
            </a:endParaRPr>
          </a:p>
          <a:p>
            <a:pPr marL="143156" indent="-143156">
              <a:lnSpc>
                <a:spcPct val="100000"/>
              </a:lnSpc>
              <a:spcBef>
                <a:spcPts val="0"/>
              </a:spcBef>
              <a:defRPr sz="1800">
                <a:solidFill>
                  <a:srgbClr val="000000"/>
                </a:solidFill>
              </a:defRPr>
            </a:pPr>
            <a:endParaRPr sz="2100" dirty="0">
              <a:sym typeface="Helvetica Neue"/>
            </a:endParaRPr>
          </a:p>
          <a:p>
            <a:pPr marL="143156" indent="-143156">
              <a:lnSpc>
                <a:spcPct val="100000"/>
              </a:lnSpc>
              <a:spcBef>
                <a:spcPts val="0"/>
              </a:spcBef>
              <a:defRPr sz="1800">
                <a:solidFill>
                  <a:srgbClr val="000000"/>
                </a:solidFill>
              </a:defRPr>
            </a:pPr>
            <a:r>
              <a:rPr sz="2100" dirty="0">
                <a:sym typeface="Helvetica Neue"/>
              </a:rPr>
              <a:t>We target a 24 hour volume of EN rather than an hourly rate and provide the nurse with the latitude to increase the hourly rate to make up the 24 hour volume.</a:t>
            </a:r>
            <a:endParaRPr lang="en-CA" sz="2100" dirty="0">
              <a:sym typeface="Helvetica Neue"/>
            </a:endParaRPr>
          </a:p>
          <a:p>
            <a:pPr marL="143156" indent="-143156">
              <a:lnSpc>
                <a:spcPct val="100000"/>
              </a:lnSpc>
              <a:spcBef>
                <a:spcPts val="0"/>
              </a:spcBef>
              <a:defRPr sz="1800">
                <a:solidFill>
                  <a:srgbClr val="000000"/>
                </a:solidFill>
              </a:defRPr>
            </a:pPr>
            <a:endParaRPr sz="2100" dirty="0">
              <a:sym typeface="Helvetica Neue"/>
            </a:endParaRPr>
          </a:p>
          <a:p>
            <a:pPr marL="143156" indent="-143156">
              <a:lnSpc>
                <a:spcPct val="100000"/>
              </a:lnSpc>
              <a:spcBef>
                <a:spcPts val="0"/>
              </a:spcBef>
              <a:defRPr sz="1800">
                <a:solidFill>
                  <a:srgbClr val="000000"/>
                </a:solidFill>
              </a:defRPr>
            </a:pPr>
            <a:r>
              <a:rPr sz="2100" dirty="0">
                <a:sym typeface="Helvetica Neue"/>
              </a:rPr>
              <a:t>Start with a </a:t>
            </a:r>
            <a:r>
              <a:rPr lang="en-CA" sz="2100" dirty="0">
                <a:sym typeface="Helvetica Neue"/>
              </a:rPr>
              <a:t> very high protein solution; </a:t>
            </a:r>
            <a:r>
              <a:rPr sz="2100" dirty="0">
                <a:sym typeface="Helvetica Neue"/>
              </a:rPr>
              <a:t>semi elemental solution</a:t>
            </a:r>
            <a:r>
              <a:rPr lang="en-CA" sz="2100" dirty="0">
                <a:sym typeface="Helvetica Neue"/>
              </a:rPr>
              <a:t> then</a:t>
            </a:r>
            <a:r>
              <a:rPr sz="2100" dirty="0">
                <a:sym typeface="Helvetica Neue"/>
              </a:rPr>
              <a:t> progress to polymeric</a:t>
            </a:r>
            <a:endParaRPr lang="en-CA" sz="2100" dirty="0">
              <a:sym typeface="Helvetica Neue"/>
            </a:endParaRPr>
          </a:p>
          <a:p>
            <a:pPr marL="143156" indent="-143156">
              <a:lnSpc>
                <a:spcPct val="100000"/>
              </a:lnSpc>
              <a:spcBef>
                <a:spcPts val="0"/>
              </a:spcBef>
              <a:defRPr sz="1800">
                <a:solidFill>
                  <a:srgbClr val="000000"/>
                </a:solidFill>
              </a:defRPr>
            </a:pPr>
            <a:endParaRPr sz="2100" dirty="0">
              <a:sym typeface="Helvetica Neue"/>
            </a:endParaRPr>
          </a:p>
          <a:p>
            <a:pPr marL="143156" indent="-143156">
              <a:lnSpc>
                <a:spcPct val="100000"/>
              </a:lnSpc>
              <a:spcBef>
                <a:spcPts val="0"/>
              </a:spcBef>
              <a:defRPr sz="1800">
                <a:solidFill>
                  <a:srgbClr val="000000"/>
                </a:solidFill>
              </a:defRPr>
            </a:pPr>
            <a:r>
              <a:rPr sz="2100" dirty="0">
                <a:sym typeface="Helvetica Neue"/>
              </a:rPr>
              <a:t>Motility agents and </a:t>
            </a:r>
            <a:r>
              <a:rPr sz="2100" dirty="0">
                <a:solidFill>
                  <a:schemeClr val="tx1">
                    <a:lumMod val="50000"/>
                  </a:schemeClr>
                </a:solidFill>
                <a:sym typeface="Helvetica Neue"/>
              </a:rPr>
              <a:t>protein supplements </a:t>
            </a:r>
            <a:r>
              <a:rPr sz="2100" dirty="0">
                <a:sym typeface="Helvetica Neue"/>
              </a:rPr>
              <a:t>are started immediately, rather than started when there is a problem</a:t>
            </a:r>
            <a:endParaRPr lang="en-CA" sz="2100" dirty="0">
              <a:sym typeface="Helvetica Neue"/>
            </a:endParaRPr>
          </a:p>
          <a:p>
            <a:pPr marL="0" indent="0">
              <a:lnSpc>
                <a:spcPct val="100000"/>
              </a:lnSpc>
              <a:spcBef>
                <a:spcPts val="0"/>
              </a:spcBef>
              <a:buNone/>
              <a:defRPr sz="1800">
                <a:solidFill>
                  <a:srgbClr val="000000"/>
                </a:solidFill>
              </a:defRPr>
            </a:pPr>
            <a:endParaRPr sz="2100" dirty="0">
              <a:sym typeface="Helvetica Neue"/>
            </a:endParaRPr>
          </a:p>
          <a:p>
            <a:pPr marL="143156" indent="-143156">
              <a:lnSpc>
                <a:spcPct val="100000"/>
              </a:lnSpc>
              <a:spcBef>
                <a:spcPts val="0"/>
              </a:spcBef>
              <a:defRPr sz="1800">
                <a:solidFill>
                  <a:srgbClr val="000000"/>
                </a:solidFill>
              </a:defRPr>
            </a:pPr>
            <a:r>
              <a:rPr sz="2100" dirty="0">
                <a:sym typeface="Helvetica Neue"/>
              </a:rPr>
              <a:t>Tolerate higher GRV threshold (300 m</a:t>
            </a:r>
            <a:r>
              <a:rPr lang="en-US" sz="2100" dirty="0">
                <a:sym typeface="Helvetica Neue"/>
              </a:rPr>
              <a:t>L</a:t>
            </a:r>
            <a:r>
              <a:rPr sz="2100" dirty="0">
                <a:sym typeface="Helvetica Neue"/>
              </a:rPr>
              <a:t> or more)</a:t>
            </a:r>
          </a:p>
        </p:txBody>
      </p:sp>
      <p:sp>
        <p:nvSpPr>
          <p:cNvPr id="488" name="Shape 488"/>
          <p:cNvSpPr/>
          <p:nvPr/>
        </p:nvSpPr>
        <p:spPr>
          <a:xfrm>
            <a:off x="9161709" y="7184191"/>
            <a:ext cx="3010943" cy="623881"/>
          </a:xfrm>
          <a:prstGeom prst="rect">
            <a:avLst/>
          </a:prstGeom>
          <a:ln w="12700">
            <a:miter lim="400000"/>
          </a:ln>
          <a:extLst>
            <a:ext uri="{C572A759-6A51-4108-AA02-DFA0A04FC94B}">
              <ma14:wrappingTextBoxFlag xmlns:ma14="http://schemas.microsoft.com/office/mac/drawingml/2011/main" xmlns="" val="1"/>
            </a:ext>
          </a:extLst>
        </p:spPr>
        <p:txBody>
          <a:bodyPr lIns="48764" tIns="48764" rIns="48764" bIns="48764">
            <a:spAutoFit/>
          </a:bodyPr>
          <a:lstStyle>
            <a:lvl1pPr>
              <a:spcBef>
                <a:spcPts val="800"/>
              </a:spcBef>
              <a:defRPr sz="1600" b="1">
                <a:latin typeface="+mn-lt"/>
                <a:ea typeface="+mn-ea"/>
                <a:cs typeface="+mn-cs"/>
                <a:sym typeface="Helvetica Neue"/>
              </a:defRPr>
            </a:lvl1pPr>
          </a:lstStyle>
          <a:p>
            <a:pPr lvl="0">
              <a:defRPr sz="1800" b="0"/>
            </a:pPr>
            <a:r>
              <a:rPr sz="1707" dirty="0"/>
              <a:t>A Major Paradigm Shift in How we Feed </a:t>
            </a:r>
            <a:r>
              <a:rPr sz="1707" dirty="0" err="1"/>
              <a:t>Enterally</a:t>
            </a:r>
            <a:endParaRPr sz="1707" dirty="0"/>
          </a:p>
        </p:txBody>
      </p:sp>
      <p:sp>
        <p:nvSpPr>
          <p:cNvPr id="489" name="Shape 489"/>
          <p:cNvSpPr/>
          <p:nvPr/>
        </p:nvSpPr>
        <p:spPr>
          <a:xfrm>
            <a:off x="6581089" y="7924521"/>
            <a:ext cx="6423712" cy="535010"/>
          </a:xfrm>
          <a:prstGeom prst="rect">
            <a:avLst/>
          </a:prstGeom>
          <a:ln w="12700">
            <a:miter lim="400000"/>
          </a:ln>
          <a:extLst>
            <a:ext uri="{C572A759-6A51-4108-AA02-DFA0A04FC94B}">
              <ma14:wrappingTextBoxFlag xmlns:ma14="http://schemas.microsoft.com/office/mac/drawingml/2011/main" xmlns="" val="1"/>
            </a:ext>
          </a:extLst>
        </p:spPr>
        <p:txBody>
          <a:bodyPr wrap="square" lIns="48764" tIns="48764" rIns="48764" bIns="48764">
            <a:spAutoFit/>
          </a:bodyPr>
          <a:lstStyle/>
          <a:p>
            <a:pPr lvl="0">
              <a:lnSpc>
                <a:spcPct val="90000"/>
              </a:lnSpc>
            </a:pPr>
            <a:r>
              <a:rPr sz="1493" dirty="0">
                <a:solidFill>
                  <a:srgbClr val="002060"/>
                </a:solidFill>
                <a:latin typeface="Helvetica Neue Light"/>
                <a:ea typeface="Helvetica Neue Light"/>
                <a:cs typeface="Helvetica Neue Light"/>
                <a:sym typeface="Helvetica Neue Light"/>
              </a:rPr>
              <a:t>Heyland </a:t>
            </a:r>
            <a:r>
              <a:rPr sz="1493" dirty="0" err="1">
                <a:solidFill>
                  <a:srgbClr val="002060"/>
                </a:solidFill>
                <a:latin typeface="Helvetica Neue Light"/>
                <a:ea typeface="Helvetica Neue Light"/>
                <a:cs typeface="Helvetica Neue Light"/>
                <a:sym typeface="Helvetica Neue Light"/>
              </a:rPr>
              <a:t>Crit</a:t>
            </a:r>
            <a:r>
              <a:rPr sz="1493" dirty="0">
                <a:solidFill>
                  <a:srgbClr val="002060"/>
                </a:solidFill>
                <a:latin typeface="Helvetica Neue Light"/>
                <a:ea typeface="Helvetica Neue Light"/>
                <a:cs typeface="Helvetica Neue Light"/>
                <a:sym typeface="Helvetica Neue Light"/>
              </a:rPr>
              <a:t> Care 2010 </a:t>
            </a:r>
            <a:endParaRPr sz="3840" dirty="0">
              <a:solidFill>
                <a:srgbClr val="002060"/>
              </a:solidFill>
              <a:latin typeface="Rockwell"/>
              <a:ea typeface="Rockwell"/>
              <a:cs typeface="Rockwell"/>
              <a:sym typeface="Rockwell"/>
            </a:endParaRPr>
          </a:p>
          <a:p>
            <a:pPr lvl="0"/>
            <a:r>
              <a:rPr sz="1493" dirty="0">
                <a:latin typeface="Helvetica Neue Light"/>
                <a:ea typeface="Helvetica Neue Light"/>
                <a:cs typeface="Helvetica Neue Light"/>
                <a:sym typeface="Helvetica Neue Light"/>
              </a:rPr>
              <a:t>see</a:t>
            </a:r>
            <a:r>
              <a:rPr sz="1493" u="sng" dirty="0">
                <a:latin typeface="Helvetica Neue Light"/>
                <a:ea typeface="Helvetica Neue Light"/>
                <a:cs typeface="Helvetica Neue Light"/>
                <a:sym typeface="Helvetica Neue Light"/>
              </a:rPr>
              <a:t> </a:t>
            </a:r>
            <a:r>
              <a:rPr sz="1493" dirty="0">
                <a:latin typeface="Helvetica Neue Light"/>
                <a:ea typeface="Helvetica Neue Light"/>
                <a:cs typeface="Helvetica Neue Light"/>
                <a:sym typeface="Helvetica Neue Light"/>
                <a:hlinkClick r:id="rId4"/>
              </a:rPr>
              <a:t>www.criticalcarenutrition.com</a:t>
            </a:r>
            <a:r>
              <a:rPr sz="1493" dirty="0">
                <a:latin typeface="Helvetica Neue Light"/>
                <a:ea typeface="Helvetica Neue Light"/>
                <a:cs typeface="Helvetica Neue Light"/>
                <a:sym typeface="Helvetica Neue Light"/>
              </a:rPr>
              <a:t> for more information on PEP</a:t>
            </a:r>
            <a:r>
              <a:rPr lang="en-US" sz="1493" dirty="0">
                <a:latin typeface="Helvetica Neue Light"/>
                <a:ea typeface="Helvetica Neue Light"/>
                <a:cs typeface="Helvetica Neue Light"/>
                <a:sym typeface="Helvetica Neue Light"/>
              </a:rPr>
              <a:t> </a:t>
            </a:r>
            <a:r>
              <a:rPr sz="1493" dirty="0" err="1">
                <a:latin typeface="Helvetica Neue Light"/>
                <a:ea typeface="Helvetica Neue Light"/>
                <a:cs typeface="Helvetica Neue Light"/>
                <a:sym typeface="Helvetica Neue Light"/>
              </a:rPr>
              <a:t>uP</a:t>
            </a:r>
            <a:r>
              <a:rPr sz="1493" dirty="0">
                <a:latin typeface="Helvetica Neue Light"/>
                <a:ea typeface="Helvetica Neue Light"/>
                <a:cs typeface="Helvetica Neue Light"/>
                <a:sym typeface="Helvetica Neue Light"/>
              </a:rPr>
              <a:t> tools</a:t>
            </a:r>
          </a:p>
        </p:txBody>
      </p:sp>
      <p:pic>
        <p:nvPicPr>
          <p:cNvPr id="490" name="image38.jpeg"/>
          <p:cNvPicPr/>
          <p:nvPr/>
        </p:nvPicPr>
        <p:blipFill>
          <a:blip r:embed="rId5">
            <a:extLst>
              <a:ext uri="{28A0092B-C50C-407E-A947-70E740481C1C}">
                <a14:useLocalDpi xmlns:a14="http://schemas.microsoft.com/office/drawing/2010/main" val="0"/>
              </a:ext>
            </a:extLst>
          </a:blip>
          <a:stretch>
            <a:fillRect/>
          </a:stretch>
        </p:blipFill>
        <p:spPr>
          <a:xfrm>
            <a:off x="9407744" y="3721783"/>
            <a:ext cx="2518872" cy="3345879"/>
          </a:xfrm>
          <a:prstGeom prst="rect">
            <a:avLst/>
          </a:prstGeom>
          <a:ln w="12700">
            <a:miter lim="400000"/>
          </a:ln>
        </p:spPr>
      </p:pic>
      <p:pic>
        <p:nvPicPr>
          <p:cNvPr id="9" name="image2.png"/>
          <p:cNvPicPr/>
          <p:nvPr/>
        </p:nvPicPr>
        <p:blipFill>
          <a:blip r:embed="rId6">
            <a:extLst>
              <a:ext uri="{28A0092B-C50C-407E-A947-70E740481C1C}">
                <a14:useLocalDpi xmlns:a14="http://schemas.microsoft.com/office/drawing/2010/main" val="0"/>
              </a:ext>
            </a:extLst>
          </a:blip>
          <a:stretch>
            <a:fillRect/>
          </a:stretch>
        </p:blipFill>
        <p:spPr>
          <a:xfrm>
            <a:off x="158545" y="266451"/>
            <a:ext cx="1494409" cy="735872"/>
          </a:xfrm>
          <a:prstGeom prst="rect">
            <a:avLst/>
          </a:prstGeom>
          <a:ln w="12700">
            <a:miter lim="400000"/>
          </a:ln>
        </p:spPr>
      </p:pic>
    </p:spTree>
    <p:custDataLst>
      <p:tags r:id="rId1"/>
    </p:custDataLst>
    <p:extLst>
      <p:ext uri="{BB962C8B-B14F-4D97-AF65-F5344CB8AC3E}">
        <p14:creationId xmlns:p14="http://schemas.microsoft.com/office/powerpoint/2010/main" val="182490605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33426" y="1999716"/>
            <a:ext cx="12058281" cy="667406"/>
          </a:xfrm>
        </p:spPr>
        <p:txBody>
          <a:bodyPr>
            <a:normAutofit/>
          </a:bodyPr>
          <a:lstStyle/>
          <a:p>
            <a:r>
              <a:rPr lang="en-CA" altLang="en-US" sz="3982" b="1" cap="none" dirty="0">
                <a:solidFill>
                  <a:srgbClr val="0052E2"/>
                </a:solidFill>
                <a:latin typeface="Avenir Next Condensed"/>
              </a:rPr>
              <a:t>Use of High Protein Containing Enteral Solutions</a:t>
            </a:r>
          </a:p>
        </p:txBody>
      </p:sp>
      <p:sp>
        <p:nvSpPr>
          <p:cNvPr id="12" name="Shape 72"/>
          <p:cNvSpPr/>
          <p:nvPr/>
        </p:nvSpPr>
        <p:spPr>
          <a:xfrm>
            <a:off x="1075654" y="3193070"/>
            <a:ext cx="11173827" cy="1"/>
          </a:xfrm>
          <a:prstGeom prst="line">
            <a:avLst/>
          </a:prstGeom>
          <a:ln w="6350">
            <a:solidFill>
              <a:srgbClr val="5A5F5E"/>
            </a:solidFill>
            <a:miter lim="400000"/>
          </a:ln>
        </p:spPr>
        <p:txBody>
          <a:bodyPr lIns="0" tIns="0" rIns="0" bIns="0" anchor="ctr"/>
          <a:lstStyle/>
          <a:p>
            <a:pPr lvl="0"/>
            <a:endParaRPr/>
          </a:p>
        </p:txBody>
      </p:sp>
      <p:pic>
        <p:nvPicPr>
          <p:cNvPr id="15"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14"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20" name="TextBox 19"/>
          <p:cNvSpPr txBox="1"/>
          <p:nvPr/>
        </p:nvSpPr>
        <p:spPr>
          <a:xfrm>
            <a:off x="8951910" y="9143260"/>
            <a:ext cx="4052890" cy="486287"/>
          </a:xfrm>
          <a:prstGeom prst="rect">
            <a:avLst/>
          </a:prstGeom>
          <a:noFill/>
        </p:spPr>
        <p:txBody>
          <a:bodyPr wrap="square" rtlCol="0">
            <a:spAutoFit/>
          </a:bodyPr>
          <a:lstStyle/>
          <a:p>
            <a:pPr algn="l" defTabSz="1300460" rtl="0" fontAlgn="base">
              <a:spcBef>
                <a:spcPct val="0"/>
              </a:spcBef>
              <a:spcAft>
                <a:spcPct val="0"/>
              </a:spcAft>
            </a:pPr>
            <a:r>
              <a:rPr lang="en-CA" sz="2560" kern="1200" dirty="0">
                <a:solidFill>
                  <a:schemeClr val="bg1"/>
                </a:solidFill>
                <a:cs typeface="Arial" charset="0"/>
              </a:rPr>
              <a:t>Van Zanten </a:t>
            </a:r>
            <a:r>
              <a:rPr lang="en-CA" sz="2560" kern="1200" dirty="0" err="1">
                <a:solidFill>
                  <a:schemeClr val="bg1"/>
                </a:solidFill>
                <a:cs typeface="Arial" charset="0"/>
              </a:rPr>
              <a:t>Crit</a:t>
            </a:r>
            <a:r>
              <a:rPr lang="en-CA" sz="2560" kern="1200" dirty="0">
                <a:solidFill>
                  <a:schemeClr val="bg1"/>
                </a:solidFill>
                <a:cs typeface="Arial" charset="0"/>
              </a:rPr>
              <a:t> Care 2018</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26" y="3321060"/>
            <a:ext cx="6013405" cy="248096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3743" y="3193070"/>
            <a:ext cx="5290889" cy="5878806"/>
          </a:xfrm>
          <a:prstGeom prst="rect">
            <a:avLst/>
          </a:prstGeom>
        </p:spPr>
      </p:pic>
    </p:spTree>
    <p:extLst>
      <p:ext uri="{BB962C8B-B14F-4D97-AF65-F5344CB8AC3E}">
        <p14:creationId xmlns:p14="http://schemas.microsoft.com/office/powerpoint/2010/main" val="145053586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4" name="TextBox 3">
            <a:extLst>
              <a:ext uri="{FF2B5EF4-FFF2-40B4-BE49-F238E27FC236}">
                <a16:creationId xmlns="" xmlns:a16="http://schemas.microsoft.com/office/drawing/2014/main" id="{69A2C89A-FD39-4548-88E7-FF1ED265276C}"/>
              </a:ext>
            </a:extLst>
          </p:cNvPr>
          <p:cNvSpPr txBox="1"/>
          <p:nvPr/>
        </p:nvSpPr>
        <p:spPr>
          <a:xfrm>
            <a:off x="8735813" y="9415520"/>
            <a:ext cx="383344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35353"/>
                </a:solidFill>
                <a:effectLst/>
                <a:uFillTx/>
                <a:latin typeface="+mn-lt"/>
                <a:ea typeface="+mn-ea"/>
                <a:cs typeface="+mn-cs"/>
                <a:sym typeface="Gill Sans Light"/>
              </a:rPr>
              <a:t>O Keefe, NCP Jan 2019</a:t>
            </a:r>
          </a:p>
        </p:txBody>
      </p:sp>
      <p:pic>
        <p:nvPicPr>
          <p:cNvPr id="9" name="Picture 8" descr="A screenshot of a cell phone&#10;&#10;Description automatically generated">
            <a:extLst>
              <a:ext uri="{FF2B5EF4-FFF2-40B4-BE49-F238E27FC236}">
                <a16:creationId xmlns="" xmlns:a16="http://schemas.microsoft.com/office/drawing/2014/main" id="{2486A359-23DF-CC41-9A06-A265F557A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260" y="0"/>
            <a:ext cx="11557000" cy="3175000"/>
          </a:xfrm>
          <a:prstGeom prst="rect">
            <a:avLst/>
          </a:prstGeom>
        </p:spPr>
      </p:pic>
      <p:pic>
        <p:nvPicPr>
          <p:cNvPr id="10" name="Picture 9">
            <a:extLst>
              <a:ext uri="{FF2B5EF4-FFF2-40B4-BE49-F238E27FC236}">
                <a16:creationId xmlns="" xmlns:a16="http://schemas.microsoft.com/office/drawing/2014/main" id="{B6BC9E0C-7BBE-B841-BF8A-1162D6E24ED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72675" y="3156615"/>
            <a:ext cx="9796585" cy="6258905"/>
          </a:xfrm>
          <a:prstGeom prst="rect">
            <a:avLst/>
          </a:prstGeom>
        </p:spPr>
      </p:pic>
      <p:sp>
        <p:nvSpPr>
          <p:cNvPr id="18" name="TextBox 17">
            <a:extLst>
              <a:ext uri="{FF2B5EF4-FFF2-40B4-BE49-F238E27FC236}">
                <a16:creationId xmlns="" xmlns:a16="http://schemas.microsoft.com/office/drawing/2014/main" id="{D34936AE-4B88-174B-BE3C-F56A0554E0C4}"/>
              </a:ext>
            </a:extLst>
          </p:cNvPr>
          <p:cNvSpPr txBox="1"/>
          <p:nvPr/>
        </p:nvSpPr>
        <p:spPr>
          <a:xfrm>
            <a:off x="123093" y="4511536"/>
            <a:ext cx="2772675" cy="22570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535353"/>
                </a:solidFill>
                <a:effectLst/>
                <a:uFillTx/>
                <a:latin typeface="+mn-lt"/>
                <a:ea typeface="+mn-ea"/>
                <a:cs typeface="+mn-cs"/>
                <a:sym typeface="Gill Sans Light"/>
              </a:rPr>
              <a:t>53 trauma patients receiving EN plus protein </a:t>
            </a:r>
          </a:p>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535353"/>
                </a:solidFill>
                <a:effectLst/>
                <a:uFillTx/>
                <a:latin typeface="+mn-lt"/>
                <a:ea typeface="+mn-ea"/>
                <a:cs typeface="+mn-cs"/>
                <a:sym typeface="Gill Sans Light"/>
              </a:rPr>
              <a:t>supplements </a:t>
            </a:r>
          </a:p>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535353"/>
                </a:solidFill>
                <a:effectLst/>
                <a:uFillTx/>
                <a:latin typeface="+mn-lt"/>
                <a:ea typeface="+mn-ea"/>
                <a:cs typeface="+mn-cs"/>
                <a:sym typeface="Gill Sans Light"/>
              </a:rPr>
              <a:t>routinely</a:t>
            </a:r>
          </a:p>
        </p:txBody>
      </p:sp>
    </p:spTree>
    <p:extLst>
      <p:ext uri="{BB962C8B-B14F-4D97-AF65-F5344CB8AC3E}">
        <p14:creationId xmlns:p14="http://schemas.microsoft.com/office/powerpoint/2010/main" val="33020451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33426" y="2146372"/>
            <a:ext cx="12058281" cy="667406"/>
          </a:xfrm>
        </p:spPr>
        <p:txBody>
          <a:bodyPr>
            <a:normAutofit fontScale="90000"/>
          </a:bodyPr>
          <a:lstStyle/>
          <a:p>
            <a:pPr>
              <a:spcAft>
                <a:spcPts val="0"/>
              </a:spcAft>
            </a:pPr>
            <a:r>
              <a:rPr lang="en-US" sz="4000" b="1" kern="1400" spc="-50" dirty="0">
                <a:solidFill>
                  <a:srgbClr val="2F5496"/>
                </a:solidFill>
                <a:latin typeface="Calibri" panose="020F0502020204030204" pitchFamily="34" charset="0"/>
                <a:ea typeface="Yu Gothic Light" panose="020B0300000000000000" pitchFamily="34" charset="-128"/>
                <a:cs typeface="Times New Roman" panose="02020603050405020304" pitchFamily="18" charset="0"/>
              </a:rPr>
              <a:t>Meeting Nutritional Targets of Critically Ill Patients by Combined Enteral and Parenteral Nutrition: </a:t>
            </a:r>
            <a:br>
              <a:rPr lang="en-US" sz="4000" b="1" kern="1400" spc="-50" dirty="0">
                <a:solidFill>
                  <a:srgbClr val="2F5496"/>
                </a:solidFill>
                <a:latin typeface="Calibri" panose="020F0502020204030204" pitchFamily="34" charset="0"/>
                <a:ea typeface="Yu Gothic Light" panose="020B0300000000000000" pitchFamily="34" charset="-128"/>
                <a:cs typeface="Times New Roman" panose="02020603050405020304" pitchFamily="18" charset="0"/>
              </a:rPr>
            </a:br>
            <a:r>
              <a:rPr lang="en-US" sz="4000" b="1" kern="1400" spc="-50" dirty="0">
                <a:solidFill>
                  <a:srgbClr val="2F5496"/>
                </a:solidFill>
                <a:latin typeface="Calibri" panose="020F0502020204030204" pitchFamily="34" charset="0"/>
                <a:ea typeface="Yu Gothic Light" panose="020B0300000000000000" pitchFamily="34" charset="-128"/>
                <a:cs typeface="Times New Roman" panose="02020603050405020304" pitchFamily="18" charset="0"/>
              </a:rPr>
              <a:t>Meta-analysis and the EFFORT-combo trial</a:t>
            </a:r>
            <a:endParaRPr lang="en-CA" sz="5400" kern="1400" spc="-50" dirty="0">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2" name="Shape 72"/>
          <p:cNvSpPr/>
          <p:nvPr/>
        </p:nvSpPr>
        <p:spPr>
          <a:xfrm>
            <a:off x="1075652" y="3492007"/>
            <a:ext cx="11173827" cy="1"/>
          </a:xfrm>
          <a:prstGeom prst="line">
            <a:avLst/>
          </a:prstGeom>
          <a:ln w="6350">
            <a:solidFill>
              <a:srgbClr val="5A5F5E"/>
            </a:solidFill>
            <a:miter lim="400000"/>
          </a:ln>
        </p:spPr>
        <p:txBody>
          <a:bodyPr lIns="0" tIns="0" rIns="0" bIns="0" anchor="ctr"/>
          <a:lstStyle/>
          <a:p>
            <a:pPr lvl="0"/>
            <a:endParaRPr/>
          </a:p>
        </p:txBody>
      </p:sp>
      <p:pic>
        <p:nvPicPr>
          <p:cNvPr id="15" name="Effort_Logo.png"/>
          <p:cNvPicPr/>
          <p:nvPr/>
        </p:nvPicPr>
        <p:blipFill>
          <a:blip r:embed="rId2"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14"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pic>
        <p:nvPicPr>
          <p:cNvPr id="8" name="Grafik 1">
            <a:extLst>
              <a:ext uri="{FF2B5EF4-FFF2-40B4-BE49-F238E27FC236}">
                <a16:creationId xmlns="" xmlns:a16="http://schemas.microsoft.com/office/drawing/2014/main" id="{5A5C3C08-79F2-1B41-9008-FCD1DB70EEC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568999" y="5607485"/>
            <a:ext cx="6000262" cy="1826141"/>
          </a:xfrm>
          <a:prstGeom prst="rect">
            <a:avLst/>
          </a:prstGeom>
          <a:noFill/>
          <a:ln>
            <a:noFill/>
          </a:ln>
        </p:spPr>
      </p:pic>
      <p:sp>
        <p:nvSpPr>
          <p:cNvPr id="3" name="TextBox 2">
            <a:extLst>
              <a:ext uri="{FF2B5EF4-FFF2-40B4-BE49-F238E27FC236}">
                <a16:creationId xmlns="" xmlns:a16="http://schemas.microsoft.com/office/drawing/2014/main" id="{C5F652D1-3BD0-7240-B0EA-E0184D66F0AD}"/>
              </a:ext>
            </a:extLst>
          </p:cNvPr>
          <p:cNvSpPr txBox="1"/>
          <p:nvPr/>
        </p:nvSpPr>
        <p:spPr>
          <a:xfrm>
            <a:off x="6703375" y="3636676"/>
            <a:ext cx="5731510" cy="18261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buFont typeface="Arial" panose="020B0604020202020204" pitchFamily="34" charset="0"/>
              <a:buChar char="•"/>
            </a:pPr>
            <a:r>
              <a:rPr lang="en-US" sz="2800" dirty="0"/>
              <a:t>No effect on mortality with the use of combination EN+PN</a:t>
            </a:r>
            <a:r>
              <a:rPr lang="de-DE" sz="2800" dirty="0"/>
              <a:t> </a:t>
            </a:r>
            <a:r>
              <a:rPr lang="en-US" sz="2800" dirty="0"/>
              <a:t> (RR 1.00, 95% CI 0.70, 1.41, p=0.98, heterogeneity I</a:t>
            </a:r>
            <a:r>
              <a:rPr lang="en-US" sz="2800" baseline="30000" dirty="0"/>
              <a:t>2</a:t>
            </a:r>
            <a:r>
              <a:rPr lang="en-US" sz="2800" dirty="0"/>
              <a:t>=41%). </a:t>
            </a:r>
            <a:endParaRPr lang="en-CA" sz="2800" dirty="0"/>
          </a:p>
        </p:txBody>
      </p:sp>
      <p:sp>
        <p:nvSpPr>
          <p:cNvPr id="4" name="TextBox 3">
            <a:extLst>
              <a:ext uri="{FF2B5EF4-FFF2-40B4-BE49-F238E27FC236}">
                <a16:creationId xmlns="" xmlns:a16="http://schemas.microsoft.com/office/drawing/2014/main" id="{69A2C89A-FD39-4548-88E7-FF1ED265276C}"/>
              </a:ext>
            </a:extLst>
          </p:cNvPr>
          <p:cNvSpPr txBox="1"/>
          <p:nvPr/>
        </p:nvSpPr>
        <p:spPr>
          <a:xfrm>
            <a:off x="8735814" y="9053429"/>
            <a:ext cx="383344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35353"/>
                </a:solidFill>
                <a:effectLst/>
                <a:uFillTx/>
                <a:latin typeface="+mn-lt"/>
                <a:ea typeface="+mn-ea"/>
                <a:cs typeface="+mn-cs"/>
                <a:sym typeface="Gill Sans Light"/>
              </a:rPr>
              <a:t>Hill, </a:t>
            </a:r>
            <a:r>
              <a:rPr kumimoji="0" lang="en-US" sz="2000" b="0" i="0" u="none" strike="noStrike" cap="none" spc="0" normalizeH="0" baseline="0" dirty="0" err="1">
                <a:ln>
                  <a:noFill/>
                </a:ln>
                <a:solidFill>
                  <a:srgbClr val="535353"/>
                </a:solidFill>
                <a:effectLst/>
                <a:uFillTx/>
                <a:latin typeface="+mn-lt"/>
                <a:ea typeface="+mn-ea"/>
                <a:cs typeface="+mn-cs"/>
                <a:sym typeface="Gill Sans Light"/>
              </a:rPr>
              <a:t>Stoppe</a:t>
            </a:r>
            <a:r>
              <a:rPr kumimoji="0" lang="en-US" sz="2000" b="0" i="0" u="none" strike="noStrike" cap="none" spc="0" normalizeH="0" baseline="0" dirty="0">
                <a:ln>
                  <a:noFill/>
                </a:ln>
                <a:solidFill>
                  <a:srgbClr val="535353"/>
                </a:solidFill>
                <a:effectLst/>
                <a:uFillTx/>
                <a:latin typeface="+mn-lt"/>
                <a:ea typeface="+mn-ea"/>
                <a:cs typeface="+mn-cs"/>
                <a:sym typeface="Gill Sans Light"/>
              </a:rPr>
              <a:t>, </a:t>
            </a:r>
            <a:r>
              <a:rPr kumimoji="0" lang="en-US" sz="2000" b="0" i="0" u="none" strike="noStrike" cap="none" spc="0" normalizeH="0" baseline="0" dirty="0" err="1">
                <a:ln>
                  <a:noFill/>
                </a:ln>
                <a:solidFill>
                  <a:srgbClr val="535353"/>
                </a:solidFill>
                <a:effectLst/>
                <a:uFillTx/>
                <a:latin typeface="+mn-lt"/>
                <a:ea typeface="+mn-ea"/>
                <a:cs typeface="+mn-cs"/>
                <a:sym typeface="Gill Sans Light"/>
              </a:rPr>
              <a:t>Heyland</a:t>
            </a:r>
            <a:r>
              <a:rPr kumimoji="0" lang="en-US" sz="2000" b="0" i="0" u="none" strike="noStrike" cap="none" spc="0" normalizeH="0" baseline="0" dirty="0">
                <a:ln>
                  <a:noFill/>
                </a:ln>
                <a:solidFill>
                  <a:srgbClr val="535353"/>
                </a:solidFill>
                <a:effectLst/>
                <a:uFillTx/>
                <a:latin typeface="+mn-lt"/>
                <a:ea typeface="+mn-ea"/>
                <a:cs typeface="+mn-cs"/>
                <a:sym typeface="Gill Sans Light"/>
              </a:rPr>
              <a:t> “in submission”</a:t>
            </a:r>
          </a:p>
        </p:txBody>
      </p:sp>
      <p:pic>
        <p:nvPicPr>
          <p:cNvPr id="11" name="Bild 7">
            <a:extLst>
              <a:ext uri="{FF2B5EF4-FFF2-40B4-BE49-F238E27FC236}">
                <a16:creationId xmlns="" xmlns:a16="http://schemas.microsoft.com/office/drawing/2014/main" id="{7119F5ED-ACE6-D94B-AC2C-FC132E059C97}"/>
              </a:ext>
            </a:extLst>
          </p:cNvPr>
          <p:cNvPicPr/>
          <p:nvPr/>
        </p:nvPicPr>
        <p:blipFill>
          <a:blip r:embed="rId6">
            <a:extLst>
              <a:ext uri="{28A0092B-C50C-407E-A947-70E740481C1C}">
                <a14:useLocalDpi xmlns:a14="http://schemas.microsoft.com/office/drawing/2010/main" val="0"/>
              </a:ext>
            </a:extLst>
          </a:blip>
          <a:stretch>
            <a:fillRect/>
          </a:stretch>
        </p:blipFill>
        <p:spPr>
          <a:xfrm>
            <a:off x="282150" y="3831348"/>
            <a:ext cx="5875688" cy="4860490"/>
          </a:xfrm>
          <a:prstGeom prst="rect">
            <a:avLst/>
          </a:prstGeom>
          <a:ln>
            <a:solidFill>
              <a:srgbClr val="000000"/>
            </a:solidFill>
          </a:ln>
        </p:spPr>
      </p:pic>
      <p:sp>
        <p:nvSpPr>
          <p:cNvPr id="13" name="TextBox 12">
            <a:extLst>
              <a:ext uri="{FF2B5EF4-FFF2-40B4-BE49-F238E27FC236}">
                <a16:creationId xmlns="" xmlns:a16="http://schemas.microsoft.com/office/drawing/2014/main" id="{F2D4E7E7-9156-3948-B729-590A2EFA9153}"/>
              </a:ext>
            </a:extLst>
          </p:cNvPr>
          <p:cNvSpPr txBox="1"/>
          <p:nvPr/>
        </p:nvSpPr>
        <p:spPr>
          <a:xfrm>
            <a:off x="6415609" y="7492989"/>
            <a:ext cx="6307041"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buFont typeface="Arial" panose="020B0604020202020204" pitchFamily="34" charset="0"/>
              <a:buChar char="•"/>
            </a:pPr>
            <a:r>
              <a:rPr lang="en-US" sz="2800" dirty="0"/>
              <a:t>Near significant reduction in hospital stay</a:t>
            </a:r>
          </a:p>
          <a:p>
            <a:pPr marL="457200" indent="-457200">
              <a:buFont typeface="Arial" panose="020B0604020202020204" pitchFamily="34" charset="0"/>
              <a:buChar char="•"/>
            </a:pPr>
            <a:r>
              <a:rPr lang="en-US" sz="2800" dirty="0"/>
              <a:t>Treatment effect may be greater in nutritionally-high risk patients</a:t>
            </a:r>
            <a:endParaRPr lang="en-CA" sz="2800" dirty="0"/>
          </a:p>
        </p:txBody>
      </p:sp>
    </p:spTree>
    <p:extLst>
      <p:ext uri="{BB962C8B-B14F-4D97-AF65-F5344CB8AC3E}">
        <p14:creationId xmlns:p14="http://schemas.microsoft.com/office/powerpoint/2010/main" val="96618317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55598" y="710681"/>
            <a:ext cx="12293600" cy="2438400"/>
          </a:xfrm>
        </p:spPr>
        <p:txBody>
          <a:bodyPr>
            <a:normAutofit/>
          </a:bodyPr>
          <a:lstStyle/>
          <a:p>
            <a:r>
              <a:rPr lang="en-CA" altLang="en-US" sz="4050" cap="none" dirty="0">
                <a:solidFill>
                  <a:srgbClr val="0000FF"/>
                </a:solidFill>
                <a:latin typeface="Avenir Next Condensed"/>
              </a:rPr>
              <a:t>The </a:t>
            </a:r>
            <a:r>
              <a:rPr lang="en-CA" altLang="en-US" sz="4050" cap="none" dirty="0" err="1">
                <a:solidFill>
                  <a:srgbClr val="0000FF"/>
                </a:solidFill>
                <a:latin typeface="Avenir Next Condensed"/>
              </a:rPr>
              <a:t>Nephroprotect</a:t>
            </a:r>
            <a:r>
              <a:rPr lang="en-CA" altLang="en-US" sz="4050" cap="none" dirty="0">
                <a:solidFill>
                  <a:srgbClr val="0000FF"/>
                </a:solidFill>
                <a:latin typeface="Avenir Next Condensed"/>
              </a:rPr>
              <a:t> Study</a:t>
            </a:r>
          </a:p>
        </p:txBody>
      </p:sp>
      <p:sp>
        <p:nvSpPr>
          <p:cNvPr id="69635" name="TextBox 3"/>
          <p:cNvSpPr txBox="1">
            <a:spLocks noChangeArrowheads="1"/>
          </p:cNvSpPr>
          <p:nvPr/>
        </p:nvSpPr>
        <p:spPr bwMode="auto">
          <a:xfrm>
            <a:off x="6990065" y="7884069"/>
            <a:ext cx="390132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920" dirty="0">
                <a:solidFill>
                  <a:schemeClr val="bg2"/>
                </a:solidFill>
                <a:latin typeface="Arial" panose="020B0604020202020204" pitchFamily="34" charset="0"/>
              </a:rPr>
              <a:t>Doig Int Care Med 2015</a:t>
            </a:r>
          </a:p>
        </p:txBody>
      </p:sp>
      <p:pic>
        <p:nvPicPr>
          <p:cNvPr id="69636"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54397" y="3251250"/>
            <a:ext cx="5896007" cy="43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2" name="TextBox 1">
            <a:extLst>
              <a:ext uri="{FF2B5EF4-FFF2-40B4-BE49-F238E27FC236}">
                <a16:creationId xmlns="" xmlns:a16="http://schemas.microsoft.com/office/drawing/2014/main" id="{2E6CF525-AE73-304D-B17D-F040F619F710}"/>
              </a:ext>
            </a:extLst>
          </p:cNvPr>
          <p:cNvSpPr txBox="1"/>
          <p:nvPr/>
        </p:nvSpPr>
        <p:spPr>
          <a:xfrm>
            <a:off x="2430378" y="2434677"/>
            <a:ext cx="7737231" cy="6506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EN plus IV amino acids vs. EN alone</a:t>
            </a:r>
          </a:p>
        </p:txBody>
      </p:sp>
    </p:spTree>
    <p:extLst>
      <p:ext uri="{BB962C8B-B14F-4D97-AF65-F5344CB8AC3E}">
        <p14:creationId xmlns:p14="http://schemas.microsoft.com/office/powerpoint/2010/main" val="335341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357247" y="1562338"/>
            <a:ext cx="8290307" cy="1219163"/>
          </a:xfrm>
        </p:spPr>
        <p:txBody>
          <a:bodyPr>
            <a:normAutofit/>
          </a:bodyPr>
          <a:lstStyle/>
          <a:p>
            <a:r>
              <a:rPr lang="en-CA" altLang="en-US" sz="4050" cap="none" dirty="0">
                <a:solidFill>
                  <a:srgbClr val="0000FF"/>
                </a:solidFill>
                <a:latin typeface="Avenir Next Condensed"/>
              </a:rPr>
              <a:t>The Nephroprotect Study</a:t>
            </a:r>
          </a:p>
        </p:txBody>
      </p:sp>
      <p:sp>
        <p:nvSpPr>
          <p:cNvPr id="70659" name="Content Placeholder 2"/>
          <p:cNvSpPr>
            <a:spLocks noGrp="1"/>
          </p:cNvSpPr>
          <p:nvPr>
            <p:ph idx="1"/>
          </p:nvPr>
        </p:nvSpPr>
        <p:spPr>
          <a:xfrm>
            <a:off x="2357247" y="6996791"/>
            <a:ext cx="8615417" cy="1300440"/>
          </a:xfrm>
        </p:spPr>
        <p:txBody>
          <a:bodyPr>
            <a:normAutofit fontScale="77500" lnSpcReduction="20000"/>
          </a:bodyPr>
          <a:lstStyle/>
          <a:p>
            <a:r>
              <a:rPr lang="en-CA" altLang="en-US" sz="2987" dirty="0"/>
              <a:t>No difference in any other renal or clinical outcome </a:t>
            </a:r>
          </a:p>
          <a:p>
            <a:r>
              <a:rPr lang="en-CA" altLang="en-US" sz="2987" dirty="0"/>
              <a:t>No impact on survival or HRQOL</a:t>
            </a:r>
            <a:endParaRPr lang="en-CA" altLang="en-US" dirty="0"/>
          </a:p>
        </p:txBody>
      </p:sp>
      <p:sp>
        <p:nvSpPr>
          <p:cNvPr id="70660" name="TextBox 3"/>
          <p:cNvSpPr txBox="1">
            <a:spLocks noChangeArrowheads="1"/>
          </p:cNvSpPr>
          <p:nvPr/>
        </p:nvSpPr>
        <p:spPr bwMode="auto">
          <a:xfrm>
            <a:off x="9022003" y="8993460"/>
            <a:ext cx="390132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920" dirty="0">
                <a:latin typeface="Arial" panose="020B0604020202020204" pitchFamily="34" charset="0"/>
              </a:rPr>
              <a:t>Doig Int Care Med 2015</a:t>
            </a:r>
          </a:p>
        </p:txBody>
      </p:sp>
      <p:pic>
        <p:nvPicPr>
          <p:cNvPr id="70661" name="Picture 4"/>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45928" y="2825106"/>
            <a:ext cx="5912940" cy="359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5"/>
          <p:cNvSpPr txBox="1">
            <a:spLocks noChangeArrowheads="1"/>
          </p:cNvSpPr>
          <p:nvPr/>
        </p:nvSpPr>
        <p:spPr bwMode="auto">
          <a:xfrm>
            <a:off x="9753500" y="3413805"/>
            <a:ext cx="125868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920" dirty="0">
                <a:latin typeface="Arial" panose="020B0604020202020204" pitchFamily="34" charset="0"/>
              </a:rPr>
              <a:t>P=0.004</a:t>
            </a:r>
          </a:p>
        </p:txBody>
      </p:sp>
      <p:pic>
        <p:nvPicPr>
          <p:cNvPr id="8"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9"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2" name="TextBox 1"/>
          <p:cNvSpPr txBox="1"/>
          <p:nvPr/>
        </p:nvSpPr>
        <p:spPr>
          <a:xfrm>
            <a:off x="2692400" y="5179836"/>
            <a:ext cx="7690442" cy="176458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CA" sz="3600" b="0" i="0" u="none" strike="noStrike" cap="none" spc="0" normalizeH="0" baseline="0" dirty="0">
                <a:ln>
                  <a:noFill/>
                </a:ln>
                <a:solidFill>
                  <a:srgbClr val="FFFFFF"/>
                </a:solidFill>
                <a:effectLst/>
                <a:uFillTx/>
                <a:latin typeface="+mn-lt"/>
                <a:ea typeface="+mn-ea"/>
                <a:cs typeface="+mn-cs"/>
                <a:sym typeface="Gill Sans Light"/>
              </a:rPr>
              <a:t>Confirms Safety of this approach</a:t>
            </a:r>
          </a:p>
          <a:p>
            <a:pPr marL="0" marR="0" indent="0" algn="ctr" defTabSz="584200" rtl="0" fontAlgn="auto" latinLnBrk="1" hangingPunct="0">
              <a:lnSpc>
                <a:spcPct val="100000"/>
              </a:lnSpc>
              <a:spcBef>
                <a:spcPts val="0"/>
              </a:spcBef>
              <a:spcAft>
                <a:spcPts val="0"/>
              </a:spcAft>
              <a:buClrTx/>
              <a:buSzTx/>
              <a:buFontTx/>
              <a:buNone/>
              <a:tabLst/>
            </a:pPr>
            <a:r>
              <a:rPr lang="en-CA" dirty="0">
                <a:solidFill>
                  <a:srgbClr val="FFFFFF"/>
                </a:solidFill>
              </a:rPr>
              <a:t>May be greater treatment effect in </a:t>
            </a:r>
          </a:p>
          <a:p>
            <a:pPr marL="0" marR="0" indent="0" algn="ctr" defTabSz="584200" rtl="0" fontAlgn="auto" latinLnBrk="1" hangingPunct="0">
              <a:lnSpc>
                <a:spcPct val="100000"/>
              </a:lnSpc>
              <a:spcBef>
                <a:spcPts val="0"/>
              </a:spcBef>
              <a:spcAft>
                <a:spcPts val="0"/>
              </a:spcAft>
              <a:buClrTx/>
              <a:buSzTx/>
              <a:buFontTx/>
              <a:buNone/>
              <a:tabLst/>
            </a:pPr>
            <a:r>
              <a:rPr lang="en-CA" dirty="0">
                <a:solidFill>
                  <a:srgbClr val="FFFFFF"/>
                </a:solidFill>
              </a:rPr>
              <a:t>‘nutritionally-high risk patients’</a:t>
            </a:r>
            <a:endParaRPr kumimoji="0" lang="en-CA" sz="3600" b="0" i="0" u="none" strike="noStrike" cap="none" spc="0" normalizeH="0" baseline="0" dirty="0">
              <a:ln>
                <a:noFill/>
              </a:ln>
              <a:solidFill>
                <a:srgbClr val="FFFFFF"/>
              </a:solidFill>
              <a:effectLst/>
              <a:uFillTx/>
              <a:latin typeface="+mn-lt"/>
              <a:ea typeface="+mn-ea"/>
              <a:cs typeface="+mn-cs"/>
              <a:sym typeface="Gill Sans Light"/>
            </a:endParaRPr>
          </a:p>
        </p:txBody>
      </p:sp>
    </p:spTree>
    <p:extLst>
      <p:ext uri="{BB962C8B-B14F-4D97-AF65-F5344CB8AC3E}">
        <p14:creationId xmlns:p14="http://schemas.microsoft.com/office/powerpoint/2010/main" val="21544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9" y="1213708"/>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FAQ re: Intervention</a:t>
            </a:r>
            <a:endParaRPr sz="4000" b="1" spc="-40" dirty="0">
              <a:solidFill>
                <a:srgbClr val="0052E2"/>
              </a:solidFill>
            </a:endParaRPr>
          </a:p>
        </p:txBody>
      </p:sp>
      <p:sp>
        <p:nvSpPr>
          <p:cNvPr id="1043" name="Shape 1043"/>
          <p:cNvSpPr/>
          <p:nvPr/>
        </p:nvSpPr>
        <p:spPr>
          <a:xfrm>
            <a:off x="1728718" y="2175584"/>
            <a:ext cx="9547364" cy="1"/>
          </a:xfrm>
          <a:prstGeom prst="line">
            <a:avLst/>
          </a:prstGeom>
          <a:ln w="6350">
            <a:solidFill>
              <a:srgbClr val="5A5F5E"/>
            </a:solidFill>
            <a:miter lim="400000"/>
          </a:ln>
        </p:spPr>
        <p:txBody>
          <a:bodyPr lIns="0" tIns="0" rIns="0" bIns="0" anchor="ctr"/>
          <a:lstStyle/>
          <a:p>
            <a:pPr lvl="0"/>
            <a:endParaRPr/>
          </a:p>
        </p:txBody>
      </p:sp>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70" y="194540"/>
            <a:ext cx="2153642" cy="972523"/>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924397"/>
          </a:xfrm>
          <a:prstGeom prst="rect">
            <a:avLst/>
          </a:prstGeom>
        </p:spPr>
      </p:pic>
      <p:sp>
        <p:nvSpPr>
          <p:cNvPr id="8" name="Shape 1042"/>
          <p:cNvSpPr>
            <a:spLocks noGrp="1"/>
          </p:cNvSpPr>
          <p:nvPr>
            <p:ph type="body" idx="1"/>
          </p:nvPr>
        </p:nvSpPr>
        <p:spPr>
          <a:prstGeom prst="rect">
            <a:avLst/>
          </a:prstGeom>
        </p:spPr>
        <p:txBody>
          <a:bodyPr lIns="45719" tIns="45719" rIns="45719" bIns="45719" anchor="t">
            <a:noAutofit/>
          </a:bodyPr>
          <a:lstStyle/>
          <a:p>
            <a:r>
              <a:rPr lang="en-US" sz="2800" b="1" dirty="0">
                <a:solidFill>
                  <a:srgbClr val="000000"/>
                </a:solidFill>
              </a:rPr>
              <a:t>What happens if an enrolled patient does not meet 80% of their protein prescription over their ICU stay?</a:t>
            </a:r>
            <a:endParaRPr lang="en-CA" sz="2800" b="1" dirty="0">
              <a:solidFill>
                <a:srgbClr val="000000"/>
              </a:solidFill>
            </a:endParaRPr>
          </a:p>
          <a:p>
            <a:pPr marL="0" indent="0">
              <a:buNone/>
            </a:pPr>
            <a:r>
              <a:rPr lang="en-US" sz="2800" dirty="0"/>
              <a:t>	No penalty if patient doesn’t reach the protein goal or 80% each day, however, we expect that sites, based on their clinical experience, be able to provide the protein goal to patients allocated to each arm of study.  </a:t>
            </a:r>
          </a:p>
          <a:p>
            <a:pPr marL="0" indent="0">
              <a:buNone/>
            </a:pPr>
            <a:r>
              <a:rPr lang="en-US" sz="2800" dirty="0"/>
              <a:t>We have built in a daily nutritional adequacy tool into </a:t>
            </a:r>
            <a:r>
              <a:rPr lang="en-GB" sz="2800" dirty="0" err="1"/>
              <a:t>REDCap</a:t>
            </a:r>
            <a:r>
              <a:rPr lang="en-US" sz="2800" dirty="0"/>
              <a:t> to help sites monitor their adherence to the study intervention and nutrition goals.  This tool will allow you to clearly see how well you are complying with the treatment protocol and make changes to improve your adherence.</a:t>
            </a:r>
            <a:endParaRPr lang="en-CA" sz="2800" dirty="0"/>
          </a:p>
          <a:p>
            <a:pPr indent="0">
              <a:spcBef>
                <a:spcPts val="0"/>
              </a:spcBef>
              <a:buNone/>
            </a:pPr>
            <a:endParaRPr lang="en-CA" sz="2800" dirty="0"/>
          </a:p>
        </p:txBody>
      </p:sp>
    </p:spTree>
    <p:extLst>
      <p:ext uri="{BB962C8B-B14F-4D97-AF65-F5344CB8AC3E}">
        <p14:creationId xmlns:p14="http://schemas.microsoft.com/office/powerpoint/2010/main" val="18043210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p:cNvSpPr>
          <p:nvPr>
            <p:ph type="body" idx="1"/>
          </p:nvPr>
        </p:nvSpPr>
        <p:spPr>
          <a:xfrm>
            <a:off x="1585557" y="1990000"/>
            <a:ext cx="10290886" cy="1049932"/>
          </a:xfrm>
          <a:prstGeom prst="rect">
            <a:avLst/>
          </a:prstGeom>
        </p:spPr>
        <p:txBody>
          <a:bodyPr lIns="45718" tIns="45718" rIns="45718" bIns="45718" anchor="t"/>
          <a:lstStyle>
            <a:lvl1pPr marL="0" indent="0" algn="ctr" defTabSz="448055">
              <a:lnSpc>
                <a:spcPct val="100000"/>
              </a:lnSpc>
              <a:spcBef>
                <a:spcPts val="0"/>
              </a:spcBef>
              <a:buSzTx/>
              <a:buNone/>
              <a:defRPr sz="2300">
                <a:solidFill>
                  <a:srgbClr val="000000"/>
                </a:solidFill>
                <a:latin typeface="Avenir Book"/>
                <a:ea typeface="Avenir Book"/>
                <a:cs typeface="Avenir Book"/>
                <a:sym typeface="Avenir Book"/>
              </a:defRPr>
            </a:lvl1pPr>
          </a:lstStyle>
          <a:p>
            <a:pPr lvl="0">
              <a:defRPr sz="1800"/>
            </a:pPr>
            <a:r>
              <a:rPr sz="2300"/>
              <a:t>Recommendations: Based on 8 level 2 studies, we recommend early enteral nutrition (within 24-48 hrs following resuscitation) in critically ill patients.</a:t>
            </a:r>
          </a:p>
        </p:txBody>
      </p:sp>
      <p:sp>
        <p:nvSpPr>
          <p:cNvPr id="681" name="Shape 681"/>
          <p:cNvSpPr>
            <a:spLocks noGrp="1"/>
          </p:cNvSpPr>
          <p:nvPr>
            <p:ph type="title"/>
          </p:nvPr>
        </p:nvSpPr>
        <p:spPr>
          <a:xfrm>
            <a:off x="-3144971" y="965461"/>
            <a:ext cx="19751942" cy="851241"/>
          </a:xfrm>
          <a:prstGeom prst="rect">
            <a:avLst/>
          </a:prstGeom>
        </p:spPr>
        <p:txBody>
          <a:bodyPr lIns="45718" tIns="45718" rIns="45718" bIns="45718"/>
          <a:lstStyle>
            <a:lvl1pPr>
              <a:lnSpc>
                <a:spcPct val="90000"/>
              </a:lnSpc>
              <a:defRPr sz="4000" b="1" cap="none" spc="-10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sz="4000" b="1" spc="-100">
                <a:solidFill>
                  <a:srgbClr val="0052E2"/>
                </a:solidFill>
              </a:rPr>
              <a:t>Value of Bench-marked Site Reports</a:t>
            </a:r>
          </a:p>
        </p:txBody>
      </p:sp>
      <p:sp>
        <p:nvSpPr>
          <p:cNvPr id="682" name="Shape 682"/>
          <p:cNvSpPr/>
          <p:nvPr/>
        </p:nvSpPr>
        <p:spPr>
          <a:xfrm>
            <a:off x="2616200" y="3213231"/>
            <a:ext cx="7772400" cy="510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defTabSz="457200">
              <a:lnSpc>
                <a:spcPct val="120000"/>
              </a:lnSpc>
              <a:defRPr sz="2400" b="1">
                <a:solidFill>
                  <a:srgbClr val="000000"/>
                </a:solidFill>
                <a:latin typeface="Avenir Book"/>
                <a:ea typeface="Avenir Book"/>
                <a:cs typeface="Avenir Book"/>
                <a:sym typeface="Avenir Book"/>
              </a:defRPr>
            </a:lvl1pPr>
          </a:lstStyle>
          <a:p>
            <a:pPr lvl="0">
              <a:defRPr sz="1800" b="0"/>
            </a:pPr>
            <a:r>
              <a:rPr sz="2400" b="1"/>
              <a:t>Early vs Delayed Nutrition Intake</a:t>
            </a:r>
          </a:p>
        </p:txBody>
      </p:sp>
      <p:pic>
        <p:nvPicPr>
          <p:cNvPr id="683" name="pasted-image.tif"/>
          <p:cNvPicPr/>
          <p:nvPr/>
        </p:nvPicPr>
        <p:blipFill>
          <a:blip r:embed="rId3">
            <a:extLst>
              <a:ext uri="{28A0092B-C50C-407E-A947-70E740481C1C}">
                <a14:useLocalDpi xmlns:a14="http://schemas.microsoft.com/office/drawing/2010/main" val="0"/>
              </a:ext>
            </a:extLst>
          </a:blip>
          <a:stretch>
            <a:fillRect/>
          </a:stretch>
        </p:blipFill>
        <p:spPr>
          <a:xfrm>
            <a:off x="1500742" y="3778449"/>
            <a:ext cx="10460516" cy="5121637"/>
          </a:xfrm>
          <a:prstGeom prst="rect">
            <a:avLst/>
          </a:prstGeom>
          <a:ln w="12700">
            <a:miter lim="400000"/>
          </a:ln>
        </p:spPr>
      </p:pic>
      <p:pic>
        <p:nvPicPr>
          <p:cNvPr id="12" name="CNNPNG.png"/>
          <p:cNvPicPr/>
          <p:nvPr/>
        </p:nvPicPr>
        <p:blipFill>
          <a:blip r:embed="rId4" cstate="screen">
            <a:extLst>
              <a:ext uri="{28A0092B-C50C-407E-A947-70E740481C1C}">
                <a14:useLocalDpi xmlns:a14="http://schemas.microsoft.com/office/drawing/2010/main" val="0"/>
              </a:ext>
            </a:extLst>
          </a:blip>
          <a:stretch>
            <a:fillRect/>
          </a:stretch>
        </p:blipFill>
        <p:spPr>
          <a:xfrm>
            <a:off x="-486936" y="-122181"/>
            <a:ext cx="3758555" cy="1879278"/>
          </a:xfrm>
          <a:prstGeom prst="rect">
            <a:avLst/>
          </a:prstGeom>
          <a:ln w="12700">
            <a:miter lim="400000"/>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0"/>
            <a:ext cx="2086079" cy="1150189"/>
          </a:xfrm>
          <a:prstGeom prst="rect">
            <a:avLst/>
          </a:prstGeom>
        </p:spPr>
      </p:pic>
    </p:spTree>
    <p:extLst>
      <p:ext uri="{BB962C8B-B14F-4D97-AF65-F5344CB8AC3E}">
        <p14:creationId xmlns:p14="http://schemas.microsoft.com/office/powerpoint/2010/main" val="78727979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9" y="1213708"/>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Daily Monitoring</a:t>
            </a:r>
            <a:endParaRPr sz="4000" b="1" spc="-40" dirty="0">
              <a:solidFill>
                <a:srgbClr val="0052E2"/>
              </a:solidFill>
            </a:endParaRPr>
          </a:p>
        </p:txBody>
      </p:sp>
      <p:sp>
        <p:nvSpPr>
          <p:cNvPr id="1043" name="Shape 1043"/>
          <p:cNvSpPr/>
          <p:nvPr/>
        </p:nvSpPr>
        <p:spPr>
          <a:xfrm>
            <a:off x="1728718" y="2175584"/>
            <a:ext cx="9547364" cy="1"/>
          </a:xfrm>
          <a:prstGeom prst="line">
            <a:avLst/>
          </a:prstGeom>
          <a:ln w="6350">
            <a:solidFill>
              <a:srgbClr val="5A5F5E"/>
            </a:solidFill>
            <a:miter lim="400000"/>
          </a:ln>
        </p:spPr>
        <p:txBody>
          <a:bodyPr lIns="0" tIns="0" rIns="0" bIns="0" anchor="ctr"/>
          <a:lstStyle/>
          <a:p>
            <a:pPr lvl="0"/>
            <a:endParaRPr/>
          </a:p>
        </p:txBody>
      </p:sp>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70" y="194540"/>
            <a:ext cx="2153642" cy="972523"/>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924397"/>
          </a:xfrm>
          <a:prstGeom prst="rect">
            <a:avLst/>
          </a:prstGeom>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599984" y="4405466"/>
            <a:ext cx="10014277" cy="494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17884" y="2772082"/>
            <a:ext cx="3708029" cy="326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954363" y="3481541"/>
            <a:ext cx="1943100" cy="1166659"/>
          </a:xfrm>
          <a:prstGeom prst="straightConnector1">
            <a:avLst/>
          </a:prstGeom>
          <a:noFill/>
          <a:ln w="57150" cap="flat">
            <a:solidFill>
              <a:srgbClr val="FF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2" name="Straight Connector 11"/>
          <p:cNvCxnSpPr/>
          <p:nvPr/>
        </p:nvCxnSpPr>
        <p:spPr>
          <a:xfrm>
            <a:off x="5397674" y="8096250"/>
            <a:ext cx="2736676" cy="0"/>
          </a:xfrm>
          <a:prstGeom prst="line">
            <a:avLst/>
          </a:prstGeom>
          <a:noFill/>
          <a:ln w="28575" cap="flat">
            <a:solidFill>
              <a:srgbClr val="FF0000"/>
            </a:solidFill>
            <a:prstDash val="sysDash"/>
            <a:miter lim="400000"/>
          </a:ln>
          <a:effectLst/>
        </p:spPr>
        <p:style>
          <a:lnRef idx="0">
            <a:scrgbClr r="0" g="0" b="0"/>
          </a:lnRef>
          <a:fillRef idx="0">
            <a:scrgbClr r="0" g="0" b="0"/>
          </a:fillRef>
          <a:effectRef idx="0">
            <a:scrgbClr r="0" g="0" b="0"/>
          </a:effectRef>
          <a:fontRef idx="none"/>
        </p:style>
      </p:cxnSp>
      <p:cxnSp>
        <p:nvCxnSpPr>
          <p:cNvPr id="16" name="Straight Connector 15"/>
          <p:cNvCxnSpPr/>
          <p:nvPr/>
        </p:nvCxnSpPr>
        <p:spPr>
          <a:xfrm flipH="1">
            <a:off x="5397674" y="7812958"/>
            <a:ext cx="2736676" cy="0"/>
          </a:xfrm>
          <a:prstGeom prst="line">
            <a:avLst/>
          </a:prstGeom>
          <a:noFill/>
          <a:ln w="28575" cap="flat">
            <a:solidFill>
              <a:srgbClr val="FF0000"/>
            </a:solidFill>
            <a:prstDash val="sysDash"/>
            <a:miter lim="400000"/>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a:off x="7412063" y="3619500"/>
            <a:ext cx="0" cy="3843337"/>
          </a:xfrm>
          <a:prstGeom prst="straightConnector1">
            <a:avLst/>
          </a:prstGeom>
          <a:noFill/>
          <a:ln w="57150" cap="flat">
            <a:solidFill>
              <a:srgbClr val="FF0000"/>
            </a:solidFill>
            <a:prstDash val="solid"/>
            <a:miter lim="400000"/>
            <a:tailEnd type="arrow"/>
          </a:ln>
          <a:effectLst/>
        </p:spPr>
        <p:style>
          <a:lnRef idx="0">
            <a:scrgbClr r="0" g="0" b="0"/>
          </a:lnRef>
          <a:fillRef idx="0">
            <a:scrgbClr r="0" g="0" b="0"/>
          </a:fillRef>
          <a:effectRef idx="0">
            <a:scrgbClr r="0" g="0" b="0"/>
          </a:effectRef>
          <a:fontRef idx="none"/>
        </p:style>
      </p:cxnSp>
      <p:sp>
        <p:nvSpPr>
          <p:cNvPr id="21" name="TextBox 20"/>
          <p:cNvSpPr txBox="1"/>
          <p:nvPr/>
        </p:nvSpPr>
        <p:spPr>
          <a:xfrm>
            <a:off x="5226224" y="2408912"/>
            <a:ext cx="7216587"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353"/>
                </a:solidFill>
                <a:effectLst/>
                <a:uFillTx/>
                <a:latin typeface="+mn-lt"/>
                <a:ea typeface="+mn-ea"/>
                <a:cs typeface="+mn-cs"/>
                <a:sym typeface="Gill Sans Light"/>
              </a:rPr>
              <a:t>REDCap</a:t>
            </a:r>
            <a:r>
              <a:rPr kumimoji="0" lang="en-US" sz="3600" b="0" i="0" u="none" strike="noStrike" cap="none" spc="0" normalizeH="0" dirty="0">
                <a:ln>
                  <a:noFill/>
                </a:ln>
                <a:solidFill>
                  <a:srgbClr val="535353"/>
                </a:solidFill>
                <a:effectLst/>
                <a:uFillTx/>
                <a:latin typeface="+mn-lt"/>
                <a:ea typeface="+mn-ea"/>
                <a:cs typeface="+mn-cs"/>
                <a:sym typeface="Gill Sans Light"/>
              </a:rPr>
              <a:t> tool for daily protein and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dirty="0">
                <a:ln>
                  <a:noFill/>
                </a:ln>
                <a:solidFill>
                  <a:srgbClr val="535353"/>
                </a:solidFill>
                <a:effectLst/>
                <a:uFillTx/>
                <a:latin typeface="+mn-lt"/>
                <a:ea typeface="+mn-ea"/>
                <a:cs typeface="+mn-cs"/>
                <a:sym typeface="Gill Sans Light"/>
              </a:rPr>
              <a:t>caloric adequacy monitoring</a:t>
            </a:r>
            <a:endParaRPr kumimoji="0" lang="en-CA" sz="3600" b="0" i="0" u="none" strike="noStrike" cap="none" spc="0" normalizeH="0" baseline="0" dirty="0">
              <a:ln>
                <a:noFill/>
              </a:ln>
              <a:solidFill>
                <a:srgbClr val="535353"/>
              </a:solidFill>
              <a:effectLst/>
              <a:uFillTx/>
              <a:latin typeface="+mn-lt"/>
              <a:ea typeface="+mn-ea"/>
              <a:cs typeface="+mn-cs"/>
              <a:sym typeface="Gill Sans Light"/>
            </a:endParaRPr>
          </a:p>
        </p:txBody>
      </p:sp>
    </p:spTree>
    <p:extLst>
      <p:ext uri="{BB962C8B-B14F-4D97-AF65-F5344CB8AC3E}">
        <p14:creationId xmlns:p14="http://schemas.microsoft.com/office/powerpoint/2010/main" val="70907984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49" y="1721333"/>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US" sz="4000" b="1" spc="-40" dirty="0">
                <a:solidFill>
                  <a:srgbClr val="0052E2"/>
                </a:solidFill>
              </a:rPr>
              <a:t>Discussion Points </a:t>
            </a:r>
            <a:endParaRPr sz="4000" b="1" spc="-40" dirty="0">
              <a:solidFill>
                <a:srgbClr val="0052E2"/>
              </a:solidFill>
            </a:endParaRPr>
          </a:p>
        </p:txBody>
      </p:sp>
      <p:sp>
        <p:nvSpPr>
          <p:cNvPr id="935" name="Shape 935"/>
          <p:cNvSpPr>
            <a:spLocks noGrp="1"/>
          </p:cNvSpPr>
          <p:nvPr>
            <p:ph type="body" idx="1"/>
          </p:nvPr>
        </p:nvSpPr>
        <p:spPr>
          <a:xfrm>
            <a:off x="1481825" y="3684155"/>
            <a:ext cx="10041146" cy="5040545"/>
          </a:xfrm>
          <a:prstGeom prst="rect">
            <a:avLst/>
          </a:prstGeom>
        </p:spPr>
        <p:txBody>
          <a:bodyPr lIns="45719" tIns="45719" rIns="45719" bIns="45719" anchor="t">
            <a:normAutofit/>
          </a:bodyPr>
          <a:lstStyle/>
          <a:p>
            <a:r>
              <a:rPr lang="en-GB" sz="2800" dirty="0">
                <a:solidFill>
                  <a:schemeClr val="bg2"/>
                </a:solidFill>
              </a:rPr>
              <a:t>What can we do to increase the number of sites engaged?</a:t>
            </a:r>
          </a:p>
          <a:p>
            <a:r>
              <a:rPr lang="en-GB" sz="2800" dirty="0">
                <a:solidFill>
                  <a:schemeClr val="bg2"/>
                </a:solidFill>
              </a:rPr>
              <a:t>What can we do to increase the number of patients enrolled?</a:t>
            </a:r>
          </a:p>
          <a:p>
            <a:r>
              <a:rPr lang="en-GB" sz="2800" dirty="0">
                <a:solidFill>
                  <a:schemeClr val="bg2">
                    <a:lumMod val="75000"/>
                  </a:schemeClr>
                </a:solidFill>
              </a:rPr>
              <a:t>What can we do to increase the ‘separation’ between the 2 groups?</a:t>
            </a:r>
          </a:p>
          <a:p>
            <a:r>
              <a:rPr lang="en-GB" sz="2800" b="1" dirty="0">
                <a:solidFill>
                  <a:schemeClr val="bg1"/>
                </a:solidFill>
              </a:rPr>
              <a:t>Operational issues</a:t>
            </a:r>
          </a:p>
        </p:txBody>
      </p:sp>
      <p:sp>
        <p:nvSpPr>
          <p:cNvPr id="936" name="Shape 936"/>
          <p:cNvSpPr/>
          <p:nvPr/>
        </p:nvSpPr>
        <p:spPr>
          <a:xfrm>
            <a:off x="1943021" y="3213347"/>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7595616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599F9CE-60E2-D849-992F-3212DF755B0B}"/>
              </a:ext>
            </a:extLst>
          </p:cNvPr>
          <p:cNvSpPr>
            <a:spLocks noGrp="1"/>
          </p:cNvSpPr>
          <p:nvPr>
            <p:ph type="body" idx="1"/>
          </p:nvPr>
        </p:nvSpPr>
        <p:spPr>
          <a:xfrm>
            <a:off x="355598" y="2603712"/>
            <a:ext cx="12293600" cy="7971296"/>
          </a:xfrm>
        </p:spPr>
        <p:txBody>
          <a:bodyPr>
            <a:normAutofit fontScale="77500" lnSpcReduction="20000"/>
          </a:bodyPr>
          <a:lstStyle/>
          <a:p>
            <a:endParaRPr lang="en-US" sz="2800" dirty="0"/>
          </a:p>
          <a:p>
            <a:r>
              <a:rPr lang="en-US" sz="3200" dirty="0"/>
              <a:t>Day 1 is ICU Admit date NOT Randomization date</a:t>
            </a:r>
          </a:p>
          <a:p>
            <a:pPr>
              <a:lnSpc>
                <a:spcPct val="100000"/>
              </a:lnSpc>
            </a:pPr>
            <a:r>
              <a:rPr lang="en-US" sz="3200" dirty="0"/>
              <a:t>Pay attention to the units you enter for CR; Urea; Glucose etc.  i.e. </a:t>
            </a:r>
            <a:r>
              <a:rPr lang="en-US" sz="3200" dirty="0" err="1"/>
              <a:t>mmol</a:t>
            </a:r>
            <a:r>
              <a:rPr lang="en-US" sz="3200" dirty="0"/>
              <a:t>/L or mg/</a:t>
            </a:r>
            <a:r>
              <a:rPr lang="en-US" sz="3200" dirty="0" err="1"/>
              <a:t>dL</a:t>
            </a:r>
            <a:r>
              <a:rPr lang="en-US" sz="3200" dirty="0"/>
              <a:t> or </a:t>
            </a:r>
            <a:r>
              <a:rPr lang="en-US" sz="3200" dirty="0" err="1"/>
              <a:t>umol</a:t>
            </a:r>
            <a:r>
              <a:rPr lang="en-US" sz="3200" dirty="0"/>
              <a:t>/L</a:t>
            </a:r>
          </a:p>
          <a:p>
            <a:pPr>
              <a:lnSpc>
                <a:spcPct val="100000"/>
              </a:lnSpc>
            </a:pPr>
            <a:r>
              <a:rPr lang="en-US" sz="3200" dirty="0"/>
              <a:t>Pay attention to the units that are prescribed by </a:t>
            </a:r>
            <a:r>
              <a:rPr lang="en-US" sz="3200" dirty="0" err="1"/>
              <a:t>REDCap</a:t>
            </a:r>
            <a:r>
              <a:rPr lang="en-US" sz="3200" dirty="0"/>
              <a:t>.  </a:t>
            </a:r>
          </a:p>
          <a:p>
            <a:pPr lvl="1">
              <a:spcBef>
                <a:spcPts val="0"/>
              </a:spcBef>
            </a:pPr>
            <a:r>
              <a:rPr lang="en-US" sz="3200" dirty="0"/>
              <a:t>Height in meters </a:t>
            </a:r>
            <a:r>
              <a:rPr lang="en-US" sz="3200" b="1" dirty="0"/>
              <a:t>not</a:t>
            </a:r>
            <a:r>
              <a:rPr lang="en-US" sz="3200" dirty="0"/>
              <a:t> centimeters; </a:t>
            </a:r>
          </a:p>
          <a:p>
            <a:pPr lvl="1">
              <a:spcBef>
                <a:spcPts val="0"/>
              </a:spcBef>
            </a:pPr>
            <a:r>
              <a:rPr lang="en-US" sz="3200" dirty="0"/>
              <a:t>Vasopressin units/minute </a:t>
            </a:r>
            <a:r>
              <a:rPr lang="en-US" sz="3200" b="1" dirty="0"/>
              <a:t>not</a:t>
            </a:r>
            <a:r>
              <a:rPr lang="en-US" sz="3200" dirty="0"/>
              <a:t> units/hour.</a:t>
            </a:r>
          </a:p>
          <a:p>
            <a:r>
              <a:rPr lang="en-US" sz="3200" dirty="0"/>
              <a:t>Query resolution should be done when you believe data entry is complete.  As partially completed forms will result in multiple missing queries for all the data that wasn’t completed yet.</a:t>
            </a:r>
          </a:p>
          <a:p>
            <a:r>
              <a:rPr lang="en-US" sz="3200" dirty="0"/>
              <a:t>Avoid using the ‘OTHER’ field when there is an applicable option available.</a:t>
            </a:r>
          </a:p>
          <a:p>
            <a:r>
              <a:rPr lang="en-US" sz="3200" dirty="0"/>
              <a:t>SPM &amp; Query manuals are excellent resources found on the CCN website!</a:t>
            </a:r>
          </a:p>
          <a:p>
            <a:endParaRPr lang="en-US" sz="2800" dirty="0"/>
          </a:p>
          <a:p>
            <a:endParaRPr lang="en-US" dirty="0"/>
          </a:p>
        </p:txBody>
      </p:sp>
      <p:pic>
        <p:nvPicPr>
          <p:cNvPr id="4"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5"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
        <p:nvSpPr>
          <p:cNvPr id="7" name="Shape 1041"/>
          <p:cNvSpPr>
            <a:spLocks noGrp="1"/>
          </p:cNvSpPr>
          <p:nvPr>
            <p:ph type="title"/>
          </p:nvPr>
        </p:nvSpPr>
        <p:spPr>
          <a:xfrm>
            <a:off x="1441343" y="1425643"/>
            <a:ext cx="10383864" cy="1143002"/>
          </a:xfrm>
          <a:prstGeom prst="rect">
            <a:avLst/>
          </a:prstGeom>
        </p:spPr>
        <p:txBody>
          <a:bodyPr lIns="45719" tIns="45719" rIns="45719" bIns="45719">
            <a:normAutofit fontScale="90000"/>
          </a:bodyPr>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r>
              <a:rPr lang="en-US" dirty="0"/>
              <a:t>Tips and Tricks 101</a:t>
            </a:r>
            <a:br>
              <a:rPr lang="en-US" dirty="0"/>
            </a:br>
            <a:r>
              <a:rPr lang="en-US" dirty="0"/>
              <a:t>Avoiding Queries</a:t>
            </a:r>
          </a:p>
        </p:txBody>
      </p:sp>
    </p:spTree>
    <p:extLst>
      <p:ext uri="{BB962C8B-B14F-4D97-AF65-F5344CB8AC3E}">
        <p14:creationId xmlns:p14="http://schemas.microsoft.com/office/powerpoint/2010/main" val="187411115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38" y="2003385"/>
            <a:ext cx="11704320" cy="1625600"/>
          </a:xfrm>
        </p:spPr>
        <p:txBody>
          <a:bodyPr>
            <a:normAutofit/>
          </a:bodyPr>
          <a:lstStyle/>
          <a:p>
            <a:r>
              <a:rPr lang="en-US" sz="2400" b="1" dirty="0">
                <a:solidFill>
                  <a:srgbClr val="0052E2"/>
                </a:solidFill>
                <a:latin typeface="Avenir Next Condensed"/>
              </a:rPr>
              <a:t>The Effect of Higher Protein Dosing in Critically Ill Patients: A Multicenter Registry-based Randomized Trial</a:t>
            </a:r>
            <a:r>
              <a:rPr lang="en-CA" sz="2400" b="1" dirty="0">
                <a:solidFill>
                  <a:srgbClr val="0052E2"/>
                </a:solidFill>
                <a:latin typeface="Avenir Next Condensed"/>
              </a:rPr>
              <a:t/>
            </a:r>
            <a:br>
              <a:rPr lang="en-CA" sz="2400" b="1" dirty="0">
                <a:solidFill>
                  <a:srgbClr val="0052E2"/>
                </a:solidFill>
                <a:latin typeface="Avenir Next Condensed"/>
              </a:rPr>
            </a:br>
            <a:r>
              <a:rPr lang="en-US" sz="2400" b="1" dirty="0">
                <a:solidFill>
                  <a:srgbClr val="0052E2"/>
                </a:solidFill>
                <a:latin typeface="Avenir Next Condensed"/>
              </a:rPr>
              <a:t>EFFORT US sub study</a:t>
            </a:r>
            <a:endParaRPr lang="en-CA" sz="2400" b="1" dirty="0">
              <a:solidFill>
                <a:srgbClr val="0052E2"/>
              </a:solidFill>
              <a:latin typeface="Avenir Next Condensed"/>
            </a:endParaRPr>
          </a:p>
        </p:txBody>
      </p:sp>
      <p:sp>
        <p:nvSpPr>
          <p:cNvPr id="6" name="TextBox 5"/>
          <p:cNvSpPr txBox="1"/>
          <p:nvPr/>
        </p:nvSpPr>
        <p:spPr>
          <a:xfrm>
            <a:off x="939742" y="5295959"/>
            <a:ext cx="1843405" cy="1608643"/>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400" dirty="0"/>
              <a:t>500</a:t>
            </a:r>
          </a:p>
          <a:p>
            <a:pPr algn="ctr"/>
            <a:r>
              <a:rPr lang="en-US" sz="2400" dirty="0"/>
              <a:t>nutritionally high risk ICU patients</a:t>
            </a:r>
            <a:endParaRPr lang="en-CA" sz="2400" dirty="0"/>
          </a:p>
        </p:txBody>
      </p:sp>
      <p:sp>
        <p:nvSpPr>
          <p:cNvPr id="7" name="TextBox 6"/>
          <p:cNvSpPr txBox="1"/>
          <p:nvPr/>
        </p:nvSpPr>
        <p:spPr>
          <a:xfrm>
            <a:off x="3367518" y="5911479"/>
            <a:ext cx="716880" cy="704006"/>
          </a:xfrm>
          <a:prstGeom prst="ellipse">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400" dirty="0"/>
              <a:t>R</a:t>
            </a:r>
            <a:endParaRPr lang="en-CA" sz="2400" dirty="0"/>
          </a:p>
        </p:txBody>
      </p:sp>
      <p:sp>
        <p:nvSpPr>
          <p:cNvPr id="8" name="TextBox 7"/>
          <p:cNvSpPr txBox="1"/>
          <p:nvPr/>
        </p:nvSpPr>
        <p:spPr>
          <a:xfrm>
            <a:off x="4684421" y="4718334"/>
            <a:ext cx="2150639" cy="1239312"/>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400" dirty="0"/>
              <a:t>Higher protein dose</a:t>
            </a:r>
          </a:p>
          <a:p>
            <a:pPr algn="ctr"/>
            <a:r>
              <a:rPr lang="en-US" sz="2400" dirty="0"/>
              <a:t>(</a:t>
            </a:r>
            <a:r>
              <a:rPr lang="en-US" sz="2400" u="sng" dirty="0"/>
              <a:t>&gt;</a:t>
            </a:r>
            <a:r>
              <a:rPr lang="en-US" sz="2400" dirty="0"/>
              <a:t>2.2g/kg/day)</a:t>
            </a:r>
          </a:p>
        </p:txBody>
      </p:sp>
      <p:sp>
        <p:nvSpPr>
          <p:cNvPr id="9" name="TextBox 8"/>
          <p:cNvSpPr txBox="1"/>
          <p:nvPr/>
        </p:nvSpPr>
        <p:spPr>
          <a:xfrm>
            <a:off x="4684421" y="6886118"/>
            <a:ext cx="2296118" cy="1239312"/>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400" dirty="0"/>
              <a:t>Usual protein dose</a:t>
            </a:r>
          </a:p>
          <a:p>
            <a:pPr algn="ctr"/>
            <a:r>
              <a:rPr lang="en-US" sz="2400" dirty="0"/>
              <a:t>(</a:t>
            </a:r>
            <a:r>
              <a:rPr lang="en-US" sz="2400" u="sng" dirty="0"/>
              <a:t>&lt;</a:t>
            </a:r>
            <a:r>
              <a:rPr lang="en-US" sz="2400" dirty="0"/>
              <a:t> 1.2 g/kg/day)</a:t>
            </a:r>
          </a:p>
        </p:txBody>
      </p:sp>
      <p:sp>
        <p:nvSpPr>
          <p:cNvPr id="10" name="Right Brace 9"/>
          <p:cNvSpPr/>
          <p:nvPr/>
        </p:nvSpPr>
        <p:spPr>
          <a:xfrm>
            <a:off x="7138803" y="5228700"/>
            <a:ext cx="409646" cy="1945816"/>
          </a:xfrm>
          <a:prstGeom prst="rightBrace">
            <a:avLst/>
          </a:prstGeom>
          <a:noFill/>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CA" sz="2400"/>
          </a:p>
        </p:txBody>
      </p:sp>
      <p:cxnSp>
        <p:nvCxnSpPr>
          <p:cNvPr id="11" name="Straight Arrow Connector 10"/>
          <p:cNvCxnSpPr>
            <a:stCxn id="7" idx="6"/>
            <a:endCxn id="8" idx="1"/>
          </p:cNvCxnSpPr>
          <p:nvPr/>
        </p:nvCxnSpPr>
        <p:spPr>
          <a:xfrm flipV="1">
            <a:off x="4084398" y="5337990"/>
            <a:ext cx="600023" cy="925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7" idx="6"/>
            <a:endCxn id="9" idx="1"/>
          </p:cNvCxnSpPr>
          <p:nvPr/>
        </p:nvCxnSpPr>
        <p:spPr>
          <a:xfrm>
            <a:off x="4084398" y="6263482"/>
            <a:ext cx="600023" cy="1242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3"/>
            <a:endCxn id="7" idx="2"/>
          </p:cNvCxnSpPr>
          <p:nvPr/>
        </p:nvCxnSpPr>
        <p:spPr>
          <a:xfrm>
            <a:off x="2783147" y="6100281"/>
            <a:ext cx="584371" cy="16320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06713" y="3919911"/>
            <a:ext cx="5320323" cy="5148074"/>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0046" tIns="65023" rIns="130046" bIns="65023" rtlCol="0">
            <a:spAutoFit/>
          </a:bodyPr>
          <a:lstStyle/>
          <a:p>
            <a:r>
              <a:rPr lang="en-CA" sz="2400" b="1" dirty="0"/>
              <a:t>Outcomes</a:t>
            </a:r>
          </a:p>
          <a:p>
            <a:pPr marL="243836" indent="-243836">
              <a:buFont typeface="Arial" panose="020B0604020202020204" pitchFamily="34" charset="0"/>
              <a:buChar char="•"/>
            </a:pPr>
            <a:endParaRPr lang="en-CA" sz="2400" dirty="0"/>
          </a:p>
          <a:p>
            <a:pPr marL="243836" indent="-243836">
              <a:buFont typeface="Arial" panose="020B0604020202020204" pitchFamily="34" charset="0"/>
              <a:buChar char="•"/>
            </a:pPr>
            <a:r>
              <a:rPr lang="en-CA" sz="2400" dirty="0"/>
              <a:t>Ultrasound of quadriceps (only addition to parent trial)</a:t>
            </a:r>
          </a:p>
          <a:p>
            <a:pPr marL="894066" lvl="1" indent="-243836">
              <a:buFont typeface="Arial" panose="020B0604020202020204" pitchFamily="34" charset="0"/>
              <a:buChar char="•"/>
            </a:pPr>
            <a:r>
              <a:rPr lang="en-CA" sz="2400" dirty="0"/>
              <a:t>Muscle Linear Depth (LD) </a:t>
            </a:r>
          </a:p>
          <a:p>
            <a:pPr marL="894066" lvl="1" indent="-243836">
              <a:buFont typeface="Arial" panose="020B0604020202020204" pitchFamily="34" charset="0"/>
              <a:buChar char="•"/>
            </a:pPr>
            <a:r>
              <a:rPr lang="en-CA" sz="2400" dirty="0"/>
              <a:t>Cross sectional Area (CSA) </a:t>
            </a:r>
          </a:p>
          <a:p>
            <a:pPr marL="894066" lvl="1" indent="-243836">
              <a:buFont typeface="Arial" panose="020B0604020202020204" pitchFamily="34" charset="0"/>
              <a:buChar char="•"/>
            </a:pPr>
            <a:r>
              <a:rPr lang="en-CA" sz="2400" dirty="0"/>
              <a:t>Echogenicity </a:t>
            </a:r>
          </a:p>
          <a:p>
            <a:pPr marL="894066" lvl="1" indent="-243836">
              <a:buFont typeface="Arial" panose="020B0604020202020204" pitchFamily="34" charset="0"/>
              <a:buChar char="•"/>
            </a:pPr>
            <a:r>
              <a:rPr lang="en-CA" sz="2400" dirty="0" err="1"/>
              <a:t>Pennation</a:t>
            </a:r>
            <a:r>
              <a:rPr lang="en-CA" sz="2400" dirty="0"/>
              <a:t> angle </a:t>
            </a:r>
          </a:p>
          <a:p>
            <a:pPr marL="894066" lvl="1" indent="-243836">
              <a:buFont typeface="Arial" panose="020B0604020202020204" pitchFamily="34" charset="0"/>
              <a:buChar char="•"/>
            </a:pPr>
            <a:r>
              <a:rPr lang="en-CA" sz="2400" dirty="0"/>
              <a:t>fascicle length</a:t>
            </a:r>
          </a:p>
          <a:p>
            <a:pPr marL="894066" lvl="1" indent="-243836">
              <a:buFont typeface="Arial" panose="020B0604020202020204" pitchFamily="34" charset="0"/>
              <a:buChar char="•"/>
            </a:pPr>
            <a:r>
              <a:rPr lang="en-CA" sz="2400" dirty="0"/>
              <a:t>Baseline, day 10 and hospital DC</a:t>
            </a:r>
          </a:p>
          <a:p>
            <a:pPr marL="650230" lvl="1" indent="0"/>
            <a:endParaRPr lang="en-CA" sz="2400" dirty="0"/>
          </a:p>
          <a:p>
            <a:pPr marL="243836" indent="-243836">
              <a:buFont typeface="Arial" panose="020B0604020202020204" pitchFamily="34" charset="0"/>
              <a:buChar char="•"/>
            </a:pPr>
            <a:r>
              <a:rPr lang="en-CA" sz="2400" dirty="0"/>
              <a:t>60 day mortality; TTDA, LOS, other clinical outcomes</a:t>
            </a:r>
          </a:p>
          <a:p>
            <a:pPr marL="243836" indent="-243836">
              <a:buFont typeface="Arial" panose="020B0604020202020204" pitchFamily="34" charset="0"/>
              <a:buChar char="•"/>
            </a:pPr>
            <a:endParaRPr lang="en-CA" sz="1400" dirty="0"/>
          </a:p>
        </p:txBody>
      </p:sp>
      <p:pic>
        <p:nvPicPr>
          <p:cNvPr id="15"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16"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88287215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50240" y="2275841"/>
            <a:ext cx="11704320" cy="6436925"/>
          </a:xfrm>
          <a:prstGeom prst="rect">
            <a:avLst/>
          </a:prstGeom>
        </p:spPr>
        <p:txBody>
          <a:bodyPr vert="horz" lIns="130046" tIns="65023" rIns="130046" bIns="65023"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a:p>
            <a:endParaRPr lang="en-US" dirty="0"/>
          </a:p>
          <a:p>
            <a:endParaRPr lang="en-US" dirty="0"/>
          </a:p>
          <a:p>
            <a:endParaRPr lang="en-US" dirty="0"/>
          </a:p>
        </p:txBody>
      </p:sp>
      <p:sp>
        <p:nvSpPr>
          <p:cNvPr id="7" name="TextBox 6"/>
          <p:cNvSpPr txBox="1"/>
          <p:nvPr/>
        </p:nvSpPr>
        <p:spPr>
          <a:xfrm>
            <a:off x="1276978" y="5383813"/>
            <a:ext cx="1843405" cy="1901031"/>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142</a:t>
            </a:r>
          </a:p>
          <a:p>
            <a:pPr algn="ctr"/>
            <a:r>
              <a:rPr lang="en-US" sz="2300" dirty="0"/>
              <a:t>nutritionally high risk ICU patients</a:t>
            </a:r>
            <a:endParaRPr lang="en-CA" sz="2300" dirty="0"/>
          </a:p>
        </p:txBody>
      </p:sp>
      <p:sp>
        <p:nvSpPr>
          <p:cNvPr id="8" name="TextBox 7"/>
          <p:cNvSpPr txBox="1"/>
          <p:nvPr/>
        </p:nvSpPr>
        <p:spPr>
          <a:xfrm>
            <a:off x="3888468" y="5993146"/>
            <a:ext cx="716880" cy="682366"/>
          </a:xfrm>
          <a:prstGeom prst="ellipse">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R</a:t>
            </a:r>
            <a:endParaRPr lang="en-CA" sz="2300" dirty="0"/>
          </a:p>
        </p:txBody>
      </p:sp>
      <p:sp>
        <p:nvSpPr>
          <p:cNvPr id="9" name="TextBox 8"/>
          <p:cNvSpPr txBox="1"/>
          <p:nvPr/>
        </p:nvSpPr>
        <p:spPr>
          <a:xfrm>
            <a:off x="5339153" y="4804668"/>
            <a:ext cx="2150639" cy="1181862"/>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Higher protein dose </a:t>
            </a:r>
          </a:p>
          <a:p>
            <a:pPr algn="ctr"/>
            <a:r>
              <a:rPr lang="en-US" sz="2300" dirty="0"/>
              <a:t>(</a:t>
            </a:r>
            <a:r>
              <a:rPr lang="en-US" sz="2300" u="sng" dirty="0"/>
              <a:t>&gt;</a:t>
            </a:r>
            <a:r>
              <a:rPr lang="en-US" sz="2300" dirty="0"/>
              <a:t> 2.2g/kg/day)</a:t>
            </a:r>
          </a:p>
        </p:txBody>
      </p:sp>
      <p:sp>
        <p:nvSpPr>
          <p:cNvPr id="10" name="TextBox 9"/>
          <p:cNvSpPr txBox="1"/>
          <p:nvPr/>
        </p:nvSpPr>
        <p:spPr>
          <a:xfrm>
            <a:off x="5339155" y="7083625"/>
            <a:ext cx="2150639" cy="1547088"/>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Usual protein dose</a:t>
            </a:r>
          </a:p>
          <a:p>
            <a:pPr algn="ctr"/>
            <a:r>
              <a:rPr lang="en-US" sz="2300" dirty="0"/>
              <a:t>(</a:t>
            </a:r>
            <a:r>
              <a:rPr lang="en-US" sz="2300" u="sng" dirty="0"/>
              <a:t>&gt;</a:t>
            </a:r>
            <a:r>
              <a:rPr lang="en-US" sz="2300" dirty="0"/>
              <a:t> 1.2 g/kg/d)</a:t>
            </a:r>
          </a:p>
          <a:p>
            <a:pPr algn="ctr"/>
            <a:endParaRPr lang="en-US" sz="2300" dirty="0"/>
          </a:p>
        </p:txBody>
      </p:sp>
      <p:sp>
        <p:nvSpPr>
          <p:cNvPr id="11" name="Right Brace 10"/>
          <p:cNvSpPr/>
          <p:nvPr/>
        </p:nvSpPr>
        <p:spPr>
          <a:xfrm>
            <a:off x="7643410" y="5300026"/>
            <a:ext cx="409646" cy="2374529"/>
          </a:xfrm>
          <a:prstGeom prst="rightBrace">
            <a:avLst/>
          </a:prstGeom>
          <a:noFill/>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CA" sz="2300"/>
          </a:p>
        </p:txBody>
      </p:sp>
      <p:cxnSp>
        <p:nvCxnSpPr>
          <p:cNvPr id="13" name="Straight Arrow Connector 12"/>
          <p:cNvCxnSpPr>
            <a:stCxn id="8" idx="6"/>
            <a:endCxn id="9" idx="1"/>
          </p:cNvCxnSpPr>
          <p:nvPr/>
        </p:nvCxnSpPr>
        <p:spPr>
          <a:xfrm flipV="1">
            <a:off x="4605348" y="5395599"/>
            <a:ext cx="733805" cy="938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a:endCxn id="10" idx="1"/>
          </p:cNvCxnSpPr>
          <p:nvPr/>
        </p:nvCxnSpPr>
        <p:spPr>
          <a:xfrm>
            <a:off x="4605348" y="6334329"/>
            <a:ext cx="733807" cy="1522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8" idx="2"/>
          </p:cNvCxnSpPr>
          <p:nvPr/>
        </p:nvCxnSpPr>
        <p:spPr>
          <a:xfrm>
            <a:off x="3120383" y="6334329"/>
            <a:ext cx="76808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37856" y="1568290"/>
            <a:ext cx="9729081" cy="2101086"/>
          </a:xfrm>
          <a:prstGeom prst="rect">
            <a:avLst/>
          </a:prstGeom>
        </p:spPr>
        <p:txBody>
          <a:bodyPr wrap="square" lIns="130046" tIns="65023" rIns="130046" bIns="65023">
            <a:spAutoFit/>
          </a:bodyPr>
          <a:lstStyle/>
          <a:p>
            <a:r>
              <a:rPr lang="en-GB" sz="3200" b="1" dirty="0">
                <a:solidFill>
                  <a:srgbClr val="0052E2"/>
                </a:solidFill>
                <a:latin typeface="Avenir Next Condensed"/>
              </a:rPr>
              <a:t>The Effect of High Protein and Low Protein, Clinical Outcomes, Functional Outcomes and Quality of Life in Mechanically Ventilated Critically ill Patients (The EFFORT-Outcomes)</a:t>
            </a:r>
            <a:endParaRPr lang="en-CA" sz="3200" b="1" dirty="0">
              <a:solidFill>
                <a:srgbClr val="0052E2"/>
              </a:solidFill>
              <a:latin typeface="Avenir Next Condensed"/>
            </a:endParaRPr>
          </a:p>
        </p:txBody>
      </p:sp>
      <p:sp>
        <p:nvSpPr>
          <p:cNvPr id="16" name="TextBox 15"/>
          <p:cNvSpPr txBox="1"/>
          <p:nvPr/>
        </p:nvSpPr>
        <p:spPr>
          <a:xfrm>
            <a:off x="8178006" y="3914192"/>
            <a:ext cx="4639792" cy="5024963"/>
          </a:xfrm>
          <a:prstGeom prst="rect">
            <a:avLst/>
          </a:prstGeom>
          <a:ln/>
        </p:spPr>
        <p:style>
          <a:lnRef idx="1">
            <a:schemeClr val="accent1"/>
          </a:lnRef>
          <a:fillRef idx="2">
            <a:schemeClr val="accent1"/>
          </a:fillRef>
          <a:effectRef idx="1">
            <a:schemeClr val="accent1"/>
          </a:effectRef>
          <a:fontRef idx="minor">
            <a:schemeClr val="dk1"/>
          </a:fontRef>
        </p:style>
        <p:txBody>
          <a:bodyPr wrap="none" lIns="130046" tIns="65023" rIns="130046" bIns="65023" rtlCol="0">
            <a:spAutoFit/>
          </a:bodyPr>
          <a:lstStyle/>
          <a:p>
            <a:pPr algn="ctr"/>
            <a:r>
              <a:rPr lang="en-CA" sz="2400" b="1" dirty="0"/>
              <a:t>Outcomes</a:t>
            </a:r>
          </a:p>
          <a:p>
            <a:pPr marL="243836" indent="-243836">
              <a:buFont typeface="Arial" panose="020B0604020202020204" pitchFamily="34" charset="0"/>
              <a:buChar char="•"/>
            </a:pPr>
            <a:endParaRPr lang="en-CA" sz="1400" dirty="0"/>
          </a:p>
          <a:p>
            <a:pPr marL="243836" indent="-243836">
              <a:buFont typeface="Arial" panose="020B0604020202020204" pitchFamily="34" charset="0"/>
              <a:buChar char="•"/>
            </a:pPr>
            <a:r>
              <a:rPr lang="en-CA" sz="2000" dirty="0"/>
              <a:t>6 Min Walk Test   (primary)</a:t>
            </a:r>
          </a:p>
          <a:p>
            <a:pPr marL="243836" indent="-243836">
              <a:buFont typeface="Arial" panose="020B0604020202020204" pitchFamily="34" charset="0"/>
              <a:buChar char="•"/>
            </a:pPr>
            <a:r>
              <a:rPr lang="en-CA" sz="2000" dirty="0"/>
              <a:t>MRC Sum-score</a:t>
            </a:r>
          </a:p>
          <a:p>
            <a:pPr marL="243836" indent="-243836">
              <a:buFont typeface="Arial" panose="020B0604020202020204" pitchFamily="34" charset="0"/>
              <a:buChar char="•"/>
            </a:pPr>
            <a:r>
              <a:rPr lang="en-CA" sz="2000" dirty="0"/>
              <a:t>Handgrip Dynamometry</a:t>
            </a:r>
          </a:p>
          <a:p>
            <a:pPr marL="243836" indent="-243836">
              <a:buFont typeface="Arial" panose="020B0604020202020204" pitchFamily="34" charset="0"/>
              <a:buChar char="•"/>
            </a:pPr>
            <a:r>
              <a:rPr lang="en-CA" sz="2000" dirty="0"/>
              <a:t>Hand Held Dynamometry</a:t>
            </a:r>
          </a:p>
          <a:p>
            <a:pPr marL="243836" indent="-243836">
              <a:buFont typeface="Arial" panose="020B0604020202020204" pitchFamily="34" charset="0"/>
              <a:buChar char="•"/>
            </a:pPr>
            <a:r>
              <a:rPr lang="en-CA" sz="2000" dirty="0"/>
              <a:t>Short Physical Performance Battery</a:t>
            </a:r>
          </a:p>
          <a:p>
            <a:pPr marL="243836" indent="-243836">
              <a:buFont typeface="Arial" panose="020B0604020202020204" pitchFamily="34" charset="0"/>
              <a:buChar char="•"/>
            </a:pPr>
            <a:r>
              <a:rPr lang="en-CA" sz="2000" dirty="0"/>
              <a:t>Discharge location</a:t>
            </a:r>
          </a:p>
          <a:p>
            <a:pPr marL="243836" indent="-243836">
              <a:buFont typeface="Arial" panose="020B0604020202020204" pitchFamily="34" charset="0"/>
              <a:buChar char="•"/>
            </a:pPr>
            <a:r>
              <a:rPr lang="en-CA" sz="2000" dirty="0"/>
              <a:t>FSS ICU   </a:t>
            </a:r>
          </a:p>
          <a:p>
            <a:pPr marL="243836" indent="-243836">
              <a:buFont typeface="Arial" panose="020B0604020202020204" pitchFamily="34" charset="0"/>
              <a:buChar char="•"/>
            </a:pPr>
            <a:r>
              <a:rPr lang="en-CA" sz="2000" dirty="0"/>
              <a:t>Ultrasound of quadriceps</a:t>
            </a:r>
          </a:p>
          <a:p>
            <a:pPr marL="243836" indent="-243836">
              <a:buFont typeface="Arial" panose="020B0604020202020204" pitchFamily="34" charset="0"/>
              <a:buChar char="•"/>
            </a:pPr>
            <a:r>
              <a:rPr lang="en-US" sz="2000" dirty="0"/>
              <a:t>Abdominal CT</a:t>
            </a:r>
            <a:endParaRPr lang="en-CA" sz="2000" dirty="0"/>
          </a:p>
          <a:p>
            <a:pPr marL="243836" indent="-243836">
              <a:buFont typeface="Arial" panose="020B0604020202020204" pitchFamily="34" charset="0"/>
              <a:buChar char="•"/>
            </a:pPr>
            <a:r>
              <a:rPr lang="en-CA" sz="2000" dirty="0"/>
              <a:t>Bio-electrical impedance analysis (BIA)    </a:t>
            </a:r>
          </a:p>
          <a:p>
            <a:pPr marL="243836" indent="-243836">
              <a:buFont typeface="Arial" panose="020B0604020202020204" pitchFamily="34" charset="0"/>
              <a:buChar char="•"/>
            </a:pPr>
            <a:r>
              <a:rPr lang="en-CA" sz="2000" dirty="0"/>
              <a:t>SF-36</a:t>
            </a:r>
          </a:p>
          <a:p>
            <a:pPr marL="243836" indent="-243836">
              <a:buFont typeface="Arial" panose="020B0604020202020204" pitchFamily="34" charset="0"/>
              <a:buChar char="•"/>
            </a:pPr>
            <a:r>
              <a:rPr lang="en-CA" sz="2000" dirty="0"/>
              <a:t>EQ5D5L  </a:t>
            </a:r>
          </a:p>
          <a:p>
            <a:pPr marL="243836" indent="-243836">
              <a:buFont typeface="Arial" panose="020B0604020202020204" pitchFamily="34" charset="0"/>
              <a:buChar char="•"/>
            </a:pPr>
            <a:r>
              <a:rPr lang="en-CA" sz="2000" dirty="0"/>
              <a:t>Katz ADL</a:t>
            </a:r>
          </a:p>
          <a:p>
            <a:pPr marL="243836" indent="-243836">
              <a:buFont typeface="Arial" panose="020B0604020202020204" pitchFamily="34" charset="0"/>
              <a:buChar char="•"/>
            </a:pPr>
            <a:r>
              <a:rPr lang="en-CA" sz="2000" dirty="0"/>
              <a:t>Lawton IADL</a:t>
            </a:r>
          </a:p>
        </p:txBody>
      </p:sp>
      <p:pic>
        <p:nvPicPr>
          <p:cNvPr id="17" name="Effort_Logo.png"/>
          <p:cNvPicPr/>
          <p:nvPr/>
        </p:nvPicPr>
        <p:blipFill>
          <a:blip r:embed="rId2"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18"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74076867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50240" y="2275841"/>
            <a:ext cx="11704320" cy="6436925"/>
          </a:xfrm>
          <a:prstGeom prst="rect">
            <a:avLst/>
          </a:prstGeom>
        </p:spPr>
        <p:txBody>
          <a:bodyPr vert="horz" lIns="130046" tIns="65023" rIns="130046" bIns="65023"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a:p>
            <a:endParaRPr lang="en-US" dirty="0"/>
          </a:p>
          <a:p>
            <a:endParaRPr lang="en-US" dirty="0"/>
          </a:p>
          <a:p>
            <a:endParaRPr lang="en-US" dirty="0"/>
          </a:p>
        </p:txBody>
      </p:sp>
      <p:sp>
        <p:nvSpPr>
          <p:cNvPr id="10" name="TextBox 9"/>
          <p:cNvSpPr txBox="1"/>
          <p:nvPr/>
        </p:nvSpPr>
        <p:spPr>
          <a:xfrm>
            <a:off x="5397674" y="6777626"/>
            <a:ext cx="2150639" cy="1193145"/>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Usual protein dose</a:t>
            </a:r>
          </a:p>
          <a:p>
            <a:pPr algn="ctr"/>
            <a:r>
              <a:rPr lang="en-US" sz="2300" dirty="0"/>
              <a:t> (</a:t>
            </a:r>
            <a:r>
              <a:rPr lang="en-US" sz="2300" u="sng" dirty="0"/>
              <a:t>&lt;</a:t>
            </a:r>
            <a:r>
              <a:rPr lang="en-US" sz="2300" dirty="0"/>
              <a:t> 1.2 g/kg/d)</a:t>
            </a:r>
          </a:p>
        </p:txBody>
      </p:sp>
      <p:sp>
        <p:nvSpPr>
          <p:cNvPr id="5" name="Rectangle 4"/>
          <p:cNvSpPr/>
          <p:nvPr/>
        </p:nvSpPr>
        <p:spPr>
          <a:xfrm>
            <a:off x="1608452" y="1874979"/>
            <a:ext cx="9729081" cy="1608643"/>
          </a:xfrm>
          <a:prstGeom prst="rect">
            <a:avLst/>
          </a:prstGeom>
        </p:spPr>
        <p:txBody>
          <a:bodyPr wrap="square" lIns="130046" tIns="65023" rIns="130046" bIns="65023">
            <a:spAutoFit/>
          </a:bodyPr>
          <a:lstStyle/>
          <a:p>
            <a:r>
              <a:rPr lang="en-GB" sz="2400" b="1" dirty="0">
                <a:solidFill>
                  <a:srgbClr val="0052E2"/>
                </a:solidFill>
                <a:latin typeface="Avenir Next Condensed"/>
              </a:rPr>
              <a:t>The Effect of High Protein and Early Resistance Exercise versus Low Protein and Usual Exercise Care on Muscle Mass, Strength and Quality, Clinical Outcomes, Functional Outcomes and Quality of Life in Mechanically Ventilated Critically ill Patients (The EFFORT-X Trial)</a:t>
            </a:r>
            <a:endParaRPr lang="en-CA" sz="2400" b="1" dirty="0">
              <a:solidFill>
                <a:srgbClr val="0052E2"/>
              </a:solidFill>
              <a:latin typeface="Avenir Next Condensed"/>
            </a:endParaRPr>
          </a:p>
        </p:txBody>
      </p:sp>
      <p:sp>
        <p:nvSpPr>
          <p:cNvPr id="7" name="TextBox 6"/>
          <p:cNvSpPr txBox="1"/>
          <p:nvPr/>
        </p:nvSpPr>
        <p:spPr>
          <a:xfrm>
            <a:off x="1395586" y="5502863"/>
            <a:ext cx="1843405" cy="1532043"/>
          </a:xfrm>
          <a:prstGeom prst="rect">
            <a:avLst/>
          </a:prstGeom>
          <a:solidFill>
            <a:schemeClr val="accent1">
              <a:lumMod val="20000"/>
              <a:lumOff val="80000"/>
            </a:schemeClr>
          </a:solidFill>
          <a:ln>
            <a:solidFill>
              <a:schemeClr val="accent5">
                <a:lumMod val="75000"/>
              </a:schemeClr>
            </a:solidFill>
          </a:ln>
        </p:spPr>
        <p:txBody>
          <a:bodyPr wrap="square" rtlCol="0">
            <a:spAutoFit/>
          </a:bodyPr>
          <a:lstStyle/>
          <a:p>
            <a:pPr algn="ctr"/>
            <a:r>
              <a:rPr lang="en-US" sz="2300" dirty="0"/>
              <a:t>120</a:t>
            </a:r>
          </a:p>
          <a:p>
            <a:pPr algn="ctr"/>
            <a:r>
              <a:rPr lang="en-US" sz="2300" dirty="0"/>
              <a:t>nutritionally high risk ICU patients</a:t>
            </a:r>
            <a:endParaRPr lang="en-CA" sz="2300" dirty="0"/>
          </a:p>
        </p:txBody>
      </p:sp>
      <p:sp>
        <p:nvSpPr>
          <p:cNvPr id="8" name="TextBox 7"/>
          <p:cNvSpPr txBox="1"/>
          <p:nvPr/>
        </p:nvSpPr>
        <p:spPr>
          <a:xfrm>
            <a:off x="3776148" y="5966505"/>
            <a:ext cx="716880" cy="627548"/>
          </a:xfrm>
          <a:prstGeom prst="ellipse">
            <a:avLst/>
          </a:prstGeom>
          <a:solidFill>
            <a:schemeClr val="accent1">
              <a:lumMod val="20000"/>
              <a:lumOff val="80000"/>
            </a:schemeClr>
          </a:solidFill>
          <a:ln>
            <a:solidFill>
              <a:schemeClr val="accent5">
                <a:lumMod val="75000"/>
              </a:schemeClr>
            </a:solidFill>
          </a:ln>
        </p:spPr>
        <p:txBody>
          <a:bodyPr wrap="square" rtlCol="0">
            <a:spAutoFit/>
          </a:bodyPr>
          <a:lstStyle/>
          <a:p>
            <a:pPr algn="ctr"/>
            <a:r>
              <a:rPr lang="en-US" sz="2300" dirty="0"/>
              <a:t>R</a:t>
            </a:r>
            <a:endParaRPr lang="en-CA" sz="2300" dirty="0"/>
          </a:p>
        </p:txBody>
      </p:sp>
      <p:sp>
        <p:nvSpPr>
          <p:cNvPr id="9" name="TextBox 8"/>
          <p:cNvSpPr txBox="1"/>
          <p:nvPr/>
        </p:nvSpPr>
        <p:spPr>
          <a:xfrm>
            <a:off x="5300053" y="4540189"/>
            <a:ext cx="2150639" cy="1532043"/>
          </a:xfrm>
          <a:prstGeom prst="rect">
            <a:avLst/>
          </a:prstGeom>
          <a:solidFill>
            <a:schemeClr val="accent1">
              <a:lumMod val="20000"/>
              <a:lumOff val="80000"/>
            </a:schemeClr>
          </a:solidFill>
          <a:ln>
            <a:solidFill>
              <a:schemeClr val="accent5">
                <a:lumMod val="75000"/>
              </a:schemeClr>
            </a:solidFill>
          </a:ln>
        </p:spPr>
        <p:txBody>
          <a:bodyPr wrap="square" rtlCol="0">
            <a:spAutoFit/>
          </a:bodyPr>
          <a:lstStyle/>
          <a:p>
            <a:pPr algn="ctr"/>
            <a:r>
              <a:rPr lang="en-US" sz="2300" dirty="0"/>
              <a:t>Higher protein dose (</a:t>
            </a:r>
            <a:r>
              <a:rPr lang="en-US" sz="2300" u="sng" dirty="0"/>
              <a:t>&gt;</a:t>
            </a:r>
            <a:r>
              <a:rPr lang="en-US" sz="2300" dirty="0"/>
              <a:t>2.2g/kg/day)</a:t>
            </a:r>
          </a:p>
          <a:p>
            <a:pPr algn="ctr"/>
            <a:r>
              <a:rPr lang="en-US" sz="2300" dirty="0"/>
              <a:t>+Cycling</a:t>
            </a:r>
            <a:endParaRPr lang="en-CA" sz="2300" dirty="0"/>
          </a:p>
        </p:txBody>
      </p:sp>
      <p:sp>
        <p:nvSpPr>
          <p:cNvPr id="11" name="Right Brace 10"/>
          <p:cNvSpPr/>
          <p:nvPr/>
        </p:nvSpPr>
        <p:spPr>
          <a:xfrm>
            <a:off x="7731336" y="5255382"/>
            <a:ext cx="409646" cy="2553068"/>
          </a:xfrm>
          <a:prstGeom prst="rightBrace">
            <a:avLst>
              <a:gd name="adj1" fmla="val 0"/>
              <a:gd name="adj2" fmla="val 50000"/>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300"/>
          </a:p>
        </p:txBody>
      </p:sp>
      <p:cxnSp>
        <p:nvCxnSpPr>
          <p:cNvPr id="13" name="Straight Arrow Connector 12"/>
          <p:cNvCxnSpPr>
            <a:stCxn id="8" idx="6"/>
            <a:endCxn id="9" idx="1"/>
          </p:cNvCxnSpPr>
          <p:nvPr/>
        </p:nvCxnSpPr>
        <p:spPr>
          <a:xfrm flipV="1">
            <a:off x="4493028" y="5306211"/>
            <a:ext cx="807025" cy="974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5"/>
          </p:cNvCxnSpPr>
          <p:nvPr/>
        </p:nvCxnSpPr>
        <p:spPr>
          <a:xfrm>
            <a:off x="4388043" y="6502151"/>
            <a:ext cx="944569" cy="1165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8" idx="2"/>
          </p:cNvCxnSpPr>
          <p:nvPr/>
        </p:nvCxnSpPr>
        <p:spPr>
          <a:xfrm>
            <a:off x="3238991" y="6268885"/>
            <a:ext cx="537157" cy="1139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29891" y="3932958"/>
            <a:ext cx="4561826" cy="492442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CA" sz="2000" b="1" dirty="0"/>
              <a:t>Outcomes</a:t>
            </a:r>
          </a:p>
          <a:p>
            <a:pPr marL="243836" indent="-243836">
              <a:buFont typeface="Arial" panose="020B0604020202020204" pitchFamily="34" charset="0"/>
              <a:buChar char="•"/>
            </a:pPr>
            <a:endParaRPr lang="en-CA" sz="1400" dirty="0"/>
          </a:p>
          <a:p>
            <a:pPr marL="243836" indent="-243836">
              <a:buFont typeface="Arial" panose="020B0604020202020204" pitchFamily="34" charset="0"/>
              <a:buChar char="•"/>
            </a:pPr>
            <a:r>
              <a:rPr lang="en-CA" sz="2000" dirty="0"/>
              <a:t>Ultrasound of quadriceps (Primary)</a:t>
            </a:r>
          </a:p>
          <a:p>
            <a:pPr marL="243836" indent="-243836">
              <a:buFont typeface="Arial" panose="020B0604020202020204" pitchFamily="34" charset="0"/>
              <a:buChar char="•"/>
            </a:pPr>
            <a:r>
              <a:rPr lang="en-CA" sz="2000" dirty="0"/>
              <a:t>6 Min Walk Test   </a:t>
            </a:r>
          </a:p>
          <a:p>
            <a:pPr marL="243836" indent="-243836">
              <a:buFont typeface="Arial" panose="020B0604020202020204" pitchFamily="34" charset="0"/>
              <a:buChar char="•"/>
            </a:pPr>
            <a:r>
              <a:rPr lang="en-CA" sz="2000" dirty="0"/>
              <a:t>MRC Sum-score</a:t>
            </a:r>
          </a:p>
          <a:p>
            <a:pPr marL="243836" indent="-243836">
              <a:buFont typeface="Arial" panose="020B0604020202020204" pitchFamily="34" charset="0"/>
              <a:buChar char="•"/>
            </a:pPr>
            <a:r>
              <a:rPr lang="en-CA" sz="2000" dirty="0"/>
              <a:t>Handgrip Dynamometry</a:t>
            </a:r>
          </a:p>
          <a:p>
            <a:pPr marL="243836" indent="-243836">
              <a:buFont typeface="Arial" panose="020B0604020202020204" pitchFamily="34" charset="0"/>
              <a:buChar char="•"/>
            </a:pPr>
            <a:r>
              <a:rPr lang="en-CA" sz="2000" dirty="0"/>
              <a:t>Hand Held Dynamometry</a:t>
            </a:r>
          </a:p>
          <a:p>
            <a:pPr marL="243836" indent="-243836">
              <a:buFont typeface="Arial" panose="020B0604020202020204" pitchFamily="34" charset="0"/>
              <a:buChar char="•"/>
            </a:pPr>
            <a:r>
              <a:rPr lang="en-CA" sz="2000" dirty="0"/>
              <a:t>Short Physical Performance Battery</a:t>
            </a:r>
          </a:p>
          <a:p>
            <a:pPr marL="243836" indent="-243836">
              <a:buFont typeface="Arial" panose="020B0604020202020204" pitchFamily="34" charset="0"/>
              <a:buChar char="•"/>
            </a:pPr>
            <a:r>
              <a:rPr lang="en-CA" sz="2000" dirty="0"/>
              <a:t>Discharge location</a:t>
            </a:r>
          </a:p>
          <a:p>
            <a:pPr marL="243836" indent="-243836">
              <a:buFont typeface="Arial" panose="020B0604020202020204" pitchFamily="34" charset="0"/>
              <a:buChar char="•"/>
            </a:pPr>
            <a:r>
              <a:rPr lang="en-CA" sz="2000" dirty="0"/>
              <a:t>FSS ICU   </a:t>
            </a:r>
          </a:p>
          <a:p>
            <a:pPr marL="243836" indent="-243836">
              <a:buFont typeface="Arial" panose="020B0604020202020204" pitchFamily="34" charset="0"/>
              <a:buChar char="•"/>
            </a:pPr>
            <a:r>
              <a:rPr lang="en-US" sz="2000" dirty="0"/>
              <a:t>Abdominal CT</a:t>
            </a:r>
            <a:endParaRPr lang="en-CA" sz="2000" dirty="0"/>
          </a:p>
          <a:p>
            <a:pPr marL="243836" indent="-243836">
              <a:buFont typeface="Arial" panose="020B0604020202020204" pitchFamily="34" charset="0"/>
              <a:buChar char="•"/>
            </a:pPr>
            <a:r>
              <a:rPr lang="en-CA" sz="2000" dirty="0"/>
              <a:t>Bio-electrical impedance analysis (BIA)    </a:t>
            </a:r>
          </a:p>
          <a:p>
            <a:pPr marL="243836" indent="-243836">
              <a:buFont typeface="Arial" panose="020B0604020202020204" pitchFamily="34" charset="0"/>
              <a:buChar char="•"/>
            </a:pPr>
            <a:r>
              <a:rPr lang="en-CA" sz="2000" dirty="0"/>
              <a:t>SF-36</a:t>
            </a:r>
          </a:p>
          <a:p>
            <a:pPr marL="243836" indent="-243836">
              <a:buFont typeface="Arial" panose="020B0604020202020204" pitchFamily="34" charset="0"/>
              <a:buChar char="•"/>
            </a:pPr>
            <a:r>
              <a:rPr lang="en-CA" sz="2000" dirty="0"/>
              <a:t>EQ5D5L  </a:t>
            </a:r>
          </a:p>
          <a:p>
            <a:pPr marL="243836" indent="-243836">
              <a:buFont typeface="Arial" panose="020B0604020202020204" pitchFamily="34" charset="0"/>
              <a:buChar char="•"/>
            </a:pPr>
            <a:r>
              <a:rPr lang="en-CA" sz="2000" dirty="0"/>
              <a:t>Katz ADL</a:t>
            </a:r>
          </a:p>
          <a:p>
            <a:pPr marL="243836" indent="-243836">
              <a:buFont typeface="Arial" panose="020B0604020202020204" pitchFamily="34" charset="0"/>
              <a:buChar char="•"/>
            </a:pPr>
            <a:r>
              <a:rPr lang="en-CA" sz="2000" dirty="0"/>
              <a:t>Lawton IADL</a:t>
            </a:r>
          </a:p>
        </p:txBody>
      </p:sp>
      <p:pic>
        <p:nvPicPr>
          <p:cNvPr id="16"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17"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165779096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50240" y="2275841"/>
            <a:ext cx="11704320" cy="6436925"/>
          </a:xfrm>
          <a:prstGeom prst="rect">
            <a:avLst/>
          </a:prstGeom>
        </p:spPr>
        <p:txBody>
          <a:bodyPr vert="horz" lIns="130046" tIns="65023" rIns="130046" bIns="65023"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a:p>
            <a:endParaRPr lang="en-US" dirty="0"/>
          </a:p>
          <a:p>
            <a:endParaRPr lang="en-US" dirty="0"/>
          </a:p>
          <a:p>
            <a:endParaRPr lang="en-US" dirty="0"/>
          </a:p>
        </p:txBody>
      </p:sp>
      <p:sp>
        <p:nvSpPr>
          <p:cNvPr id="7" name="TextBox 6"/>
          <p:cNvSpPr txBox="1"/>
          <p:nvPr/>
        </p:nvSpPr>
        <p:spPr>
          <a:xfrm>
            <a:off x="749565" y="5364178"/>
            <a:ext cx="1843405" cy="1901031"/>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142</a:t>
            </a:r>
          </a:p>
          <a:p>
            <a:pPr algn="ctr"/>
            <a:r>
              <a:rPr lang="en-US" sz="2300" dirty="0"/>
              <a:t>nutritionally high risk ICU patients</a:t>
            </a:r>
            <a:endParaRPr lang="en-CA" sz="2300" dirty="0"/>
          </a:p>
        </p:txBody>
      </p:sp>
      <p:sp>
        <p:nvSpPr>
          <p:cNvPr id="8" name="TextBox 7"/>
          <p:cNvSpPr txBox="1"/>
          <p:nvPr/>
        </p:nvSpPr>
        <p:spPr>
          <a:xfrm>
            <a:off x="3627134" y="5973511"/>
            <a:ext cx="716880" cy="682366"/>
          </a:xfrm>
          <a:prstGeom prst="ellipse">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dirty="0"/>
              <a:t>R</a:t>
            </a:r>
            <a:endParaRPr lang="en-CA" sz="2300" dirty="0"/>
          </a:p>
        </p:txBody>
      </p:sp>
      <p:sp>
        <p:nvSpPr>
          <p:cNvPr id="9" name="TextBox 8"/>
          <p:cNvSpPr txBox="1"/>
          <p:nvPr/>
        </p:nvSpPr>
        <p:spPr>
          <a:xfrm>
            <a:off x="5446716" y="3709203"/>
            <a:ext cx="2150639" cy="1901031"/>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b="1" dirty="0"/>
              <a:t>EN + PN</a:t>
            </a:r>
          </a:p>
          <a:p>
            <a:pPr algn="ctr"/>
            <a:endParaRPr lang="en-US" sz="2300" dirty="0"/>
          </a:p>
          <a:p>
            <a:pPr algn="ctr"/>
            <a:r>
              <a:rPr lang="en-US" sz="2300" dirty="0"/>
              <a:t>Higher protein dose</a:t>
            </a:r>
          </a:p>
          <a:p>
            <a:pPr algn="ctr"/>
            <a:r>
              <a:rPr lang="en-US" sz="2300" dirty="0"/>
              <a:t>(</a:t>
            </a:r>
            <a:r>
              <a:rPr lang="en-US" sz="2300" u="sng" dirty="0"/>
              <a:t>&gt;</a:t>
            </a:r>
            <a:r>
              <a:rPr lang="en-US" sz="2300" dirty="0"/>
              <a:t>2.2g/kg/day)</a:t>
            </a:r>
          </a:p>
        </p:txBody>
      </p:sp>
      <p:sp>
        <p:nvSpPr>
          <p:cNvPr id="10" name="TextBox 9"/>
          <p:cNvSpPr txBox="1"/>
          <p:nvPr/>
        </p:nvSpPr>
        <p:spPr>
          <a:xfrm>
            <a:off x="5521744" y="6444819"/>
            <a:ext cx="2150639" cy="2254974"/>
          </a:xfrm>
          <a:prstGeom prst="rect">
            <a:avLst/>
          </a:prstGeom>
          <a:solidFill>
            <a:schemeClr val="accent1">
              <a:lumMod val="20000"/>
              <a:lumOff val="80000"/>
            </a:schemeClr>
          </a:solidFill>
          <a:ln>
            <a:solidFill>
              <a:schemeClr val="accent5">
                <a:lumMod val="75000"/>
              </a:schemeClr>
            </a:solidFill>
          </a:ln>
        </p:spPr>
        <p:txBody>
          <a:bodyPr wrap="square" lIns="130046" tIns="65023" rIns="130046" bIns="65023" rtlCol="0">
            <a:spAutoFit/>
          </a:bodyPr>
          <a:lstStyle/>
          <a:p>
            <a:pPr algn="ctr"/>
            <a:r>
              <a:rPr lang="en-US" sz="2300" b="1" dirty="0"/>
              <a:t>EN only </a:t>
            </a:r>
            <a:r>
              <a:rPr lang="en-US" sz="2300" dirty="0"/>
              <a:t>Standard Care</a:t>
            </a:r>
          </a:p>
          <a:p>
            <a:pPr algn="ctr"/>
            <a:endParaRPr lang="en-US" sz="2300" dirty="0"/>
          </a:p>
          <a:p>
            <a:pPr algn="ctr"/>
            <a:r>
              <a:rPr lang="en-US" sz="2300" dirty="0"/>
              <a:t>Usual protein dose</a:t>
            </a:r>
          </a:p>
          <a:p>
            <a:pPr algn="ctr"/>
            <a:r>
              <a:rPr lang="en-US" sz="2300" dirty="0"/>
              <a:t>(</a:t>
            </a:r>
            <a:r>
              <a:rPr lang="en-US" sz="2300" u="sng" dirty="0"/>
              <a:t>&lt;</a:t>
            </a:r>
            <a:r>
              <a:rPr lang="en-US" sz="2300" dirty="0"/>
              <a:t>1.2g/kg/day)</a:t>
            </a:r>
          </a:p>
        </p:txBody>
      </p:sp>
      <p:sp>
        <p:nvSpPr>
          <p:cNvPr id="11" name="Right Brace 10"/>
          <p:cNvSpPr/>
          <p:nvPr/>
        </p:nvSpPr>
        <p:spPr>
          <a:xfrm>
            <a:off x="7877206" y="4664725"/>
            <a:ext cx="409646" cy="3971728"/>
          </a:xfrm>
          <a:prstGeom prst="rightBrace">
            <a:avLst/>
          </a:prstGeom>
          <a:noFill/>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CA" sz="2300"/>
          </a:p>
        </p:txBody>
      </p:sp>
      <p:cxnSp>
        <p:nvCxnSpPr>
          <p:cNvPr id="13" name="Straight Arrow Connector 12"/>
          <p:cNvCxnSpPr>
            <a:stCxn id="8" idx="6"/>
            <a:endCxn id="9" idx="1"/>
          </p:cNvCxnSpPr>
          <p:nvPr/>
        </p:nvCxnSpPr>
        <p:spPr>
          <a:xfrm flipV="1">
            <a:off x="4344014" y="4659719"/>
            <a:ext cx="1102702" cy="165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a:endCxn id="10" idx="1"/>
          </p:cNvCxnSpPr>
          <p:nvPr/>
        </p:nvCxnSpPr>
        <p:spPr>
          <a:xfrm>
            <a:off x="4344014" y="6314694"/>
            <a:ext cx="1177730" cy="1257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8" idx="2"/>
          </p:cNvCxnSpPr>
          <p:nvPr/>
        </p:nvCxnSpPr>
        <p:spPr>
          <a:xfrm>
            <a:off x="2592970" y="6314694"/>
            <a:ext cx="103416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86653" y="1906826"/>
            <a:ext cx="9729081" cy="1608643"/>
          </a:xfrm>
          <a:prstGeom prst="rect">
            <a:avLst/>
          </a:prstGeom>
        </p:spPr>
        <p:txBody>
          <a:bodyPr wrap="square" lIns="130046" tIns="65023" rIns="130046" bIns="65023">
            <a:spAutoFit/>
          </a:bodyPr>
          <a:lstStyle/>
          <a:p>
            <a:pPr algn="ctr"/>
            <a:r>
              <a:rPr lang="en-GB" sz="3200" b="1" dirty="0">
                <a:solidFill>
                  <a:srgbClr val="0052E2"/>
                </a:solidFill>
                <a:latin typeface="Avenir Next Condensed"/>
              </a:rPr>
              <a:t>The Effect of High Protein and Dosing in Critically Ill Patients: A </a:t>
            </a:r>
            <a:r>
              <a:rPr lang="en-GB" sz="3200" b="1" dirty="0" err="1">
                <a:solidFill>
                  <a:srgbClr val="0052E2"/>
                </a:solidFill>
                <a:latin typeface="Avenir Next Condensed"/>
              </a:rPr>
              <a:t>multicenter</a:t>
            </a:r>
            <a:r>
              <a:rPr lang="en-GB" sz="3200" b="1" dirty="0">
                <a:solidFill>
                  <a:srgbClr val="0052E2"/>
                </a:solidFill>
                <a:latin typeface="Avenir Next Condensed"/>
              </a:rPr>
              <a:t> Randomized Trial </a:t>
            </a:r>
          </a:p>
          <a:p>
            <a:pPr algn="ctr"/>
            <a:r>
              <a:rPr lang="en-GB" sz="3200" b="1" dirty="0">
                <a:solidFill>
                  <a:srgbClr val="0052E2"/>
                </a:solidFill>
                <a:latin typeface="Avenir Next Condensed"/>
              </a:rPr>
              <a:t>(The EFFORT-Combo)</a:t>
            </a:r>
            <a:endParaRPr lang="en-CA" sz="3200" b="1" dirty="0">
              <a:solidFill>
                <a:srgbClr val="0052E2"/>
              </a:solidFill>
              <a:latin typeface="Avenir Next Condensed"/>
            </a:endParaRPr>
          </a:p>
        </p:txBody>
      </p:sp>
      <p:sp>
        <p:nvSpPr>
          <p:cNvPr id="30" name="TextBox 29"/>
          <p:cNvSpPr txBox="1"/>
          <p:nvPr/>
        </p:nvSpPr>
        <p:spPr>
          <a:xfrm>
            <a:off x="8365008" y="3725650"/>
            <a:ext cx="4639792" cy="5024963"/>
          </a:xfrm>
          <a:prstGeom prst="rect">
            <a:avLst/>
          </a:prstGeom>
          <a:ln/>
        </p:spPr>
        <p:style>
          <a:lnRef idx="1">
            <a:schemeClr val="accent1"/>
          </a:lnRef>
          <a:fillRef idx="2">
            <a:schemeClr val="accent1"/>
          </a:fillRef>
          <a:effectRef idx="1">
            <a:schemeClr val="accent1"/>
          </a:effectRef>
          <a:fontRef idx="minor">
            <a:schemeClr val="dk1"/>
          </a:fontRef>
        </p:style>
        <p:txBody>
          <a:bodyPr wrap="none" lIns="130046" tIns="65023" rIns="130046" bIns="65023" rtlCol="0">
            <a:spAutoFit/>
          </a:bodyPr>
          <a:lstStyle/>
          <a:p>
            <a:pPr algn="ctr"/>
            <a:r>
              <a:rPr lang="en-CA" sz="2400" b="1" dirty="0"/>
              <a:t>Outcomes</a:t>
            </a:r>
          </a:p>
          <a:p>
            <a:pPr marL="243836" indent="-243836">
              <a:buFont typeface="Arial" panose="020B0604020202020204" pitchFamily="34" charset="0"/>
              <a:buChar char="•"/>
            </a:pPr>
            <a:endParaRPr lang="en-CA" sz="1400" dirty="0"/>
          </a:p>
          <a:p>
            <a:pPr marL="243836" indent="-243836">
              <a:buFont typeface="Arial" panose="020B0604020202020204" pitchFamily="34" charset="0"/>
              <a:buChar char="•"/>
            </a:pPr>
            <a:r>
              <a:rPr lang="en-CA" sz="2000" dirty="0"/>
              <a:t>6 Min Walk Test   (Primary)</a:t>
            </a:r>
          </a:p>
          <a:p>
            <a:pPr marL="243836" indent="-243836">
              <a:buFont typeface="Arial" panose="020B0604020202020204" pitchFamily="34" charset="0"/>
              <a:buChar char="•"/>
            </a:pPr>
            <a:r>
              <a:rPr lang="en-CA" sz="2000" dirty="0"/>
              <a:t>MRC Sum-score</a:t>
            </a:r>
          </a:p>
          <a:p>
            <a:pPr marL="243836" indent="-243836">
              <a:buFont typeface="Arial" panose="020B0604020202020204" pitchFamily="34" charset="0"/>
              <a:buChar char="•"/>
            </a:pPr>
            <a:r>
              <a:rPr lang="en-CA" sz="2000" dirty="0"/>
              <a:t>Handgrip Dynamometry</a:t>
            </a:r>
          </a:p>
          <a:p>
            <a:pPr marL="243836" indent="-243836">
              <a:buFont typeface="Arial" panose="020B0604020202020204" pitchFamily="34" charset="0"/>
              <a:buChar char="•"/>
            </a:pPr>
            <a:r>
              <a:rPr lang="en-CA" sz="2000" dirty="0"/>
              <a:t>Hand Held Dynamometry</a:t>
            </a:r>
          </a:p>
          <a:p>
            <a:pPr marL="243836" indent="-243836">
              <a:buFont typeface="Arial" panose="020B0604020202020204" pitchFamily="34" charset="0"/>
              <a:buChar char="•"/>
            </a:pPr>
            <a:r>
              <a:rPr lang="en-CA" sz="2000" dirty="0"/>
              <a:t>Short Physical Performance Battery</a:t>
            </a:r>
          </a:p>
          <a:p>
            <a:pPr marL="243836" indent="-243836">
              <a:buFont typeface="Arial" panose="020B0604020202020204" pitchFamily="34" charset="0"/>
              <a:buChar char="•"/>
            </a:pPr>
            <a:r>
              <a:rPr lang="en-CA" sz="2000" dirty="0"/>
              <a:t>Discharge location</a:t>
            </a:r>
          </a:p>
          <a:p>
            <a:pPr marL="243836" indent="-243836">
              <a:buFont typeface="Arial" panose="020B0604020202020204" pitchFamily="34" charset="0"/>
              <a:buChar char="•"/>
            </a:pPr>
            <a:r>
              <a:rPr lang="en-CA" sz="2000" dirty="0"/>
              <a:t>FSS ICU   </a:t>
            </a:r>
          </a:p>
          <a:p>
            <a:pPr marL="243836" indent="-243836">
              <a:buFont typeface="Arial" panose="020B0604020202020204" pitchFamily="34" charset="0"/>
              <a:buChar char="•"/>
            </a:pPr>
            <a:r>
              <a:rPr lang="en-CA" sz="2000" dirty="0"/>
              <a:t>Ultrasound of quadriceps</a:t>
            </a:r>
          </a:p>
          <a:p>
            <a:pPr marL="243836" indent="-243836">
              <a:buFont typeface="Arial" panose="020B0604020202020204" pitchFamily="34" charset="0"/>
              <a:buChar char="•"/>
            </a:pPr>
            <a:r>
              <a:rPr lang="en-US" sz="2000" dirty="0"/>
              <a:t>Abdominal CT</a:t>
            </a:r>
            <a:endParaRPr lang="en-CA" sz="2000" dirty="0"/>
          </a:p>
          <a:p>
            <a:pPr marL="243836" indent="-243836">
              <a:buFont typeface="Arial" panose="020B0604020202020204" pitchFamily="34" charset="0"/>
              <a:buChar char="•"/>
            </a:pPr>
            <a:r>
              <a:rPr lang="en-CA" sz="2000" dirty="0"/>
              <a:t>Bio-electrical impedance analysis (BIA)    </a:t>
            </a:r>
          </a:p>
          <a:p>
            <a:pPr marL="243836" indent="-243836">
              <a:buFont typeface="Arial" panose="020B0604020202020204" pitchFamily="34" charset="0"/>
              <a:buChar char="•"/>
            </a:pPr>
            <a:r>
              <a:rPr lang="en-CA" sz="2000" dirty="0"/>
              <a:t>SF-36</a:t>
            </a:r>
          </a:p>
          <a:p>
            <a:pPr marL="243836" indent="-243836">
              <a:buFont typeface="Arial" panose="020B0604020202020204" pitchFamily="34" charset="0"/>
              <a:buChar char="•"/>
            </a:pPr>
            <a:r>
              <a:rPr lang="en-CA" sz="2000" dirty="0"/>
              <a:t>EQ5D5L  </a:t>
            </a:r>
          </a:p>
          <a:p>
            <a:pPr marL="243836" indent="-243836">
              <a:buFont typeface="Arial" panose="020B0604020202020204" pitchFamily="34" charset="0"/>
              <a:buChar char="•"/>
            </a:pPr>
            <a:r>
              <a:rPr lang="en-CA" sz="2000" dirty="0"/>
              <a:t>Katz ADL</a:t>
            </a:r>
          </a:p>
          <a:p>
            <a:pPr marL="243836" indent="-243836">
              <a:buFont typeface="Arial" panose="020B0604020202020204" pitchFamily="34" charset="0"/>
              <a:buChar char="•"/>
            </a:pPr>
            <a:r>
              <a:rPr lang="en-CA" sz="2000" dirty="0"/>
              <a:t>Lawton IADL</a:t>
            </a:r>
          </a:p>
        </p:txBody>
      </p:sp>
      <p:pic>
        <p:nvPicPr>
          <p:cNvPr id="25" name="Effort_Logo.png"/>
          <p:cNvPicPr/>
          <p:nvPr/>
        </p:nvPicPr>
        <p:blipFill>
          <a:blip r:embed="rId2"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26"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305557484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74521" y="1965341"/>
            <a:ext cx="9115609" cy="3208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a:lstStyle>
          <a:p>
            <a:pPr marL="304800" indent="-304800" defTabSz="457200">
              <a:buSzPct val="100000"/>
              <a:defRPr sz="1800">
                <a:solidFill>
                  <a:srgbClr val="000000"/>
                </a:solidFill>
              </a:defRPr>
            </a:pPr>
            <a:r>
              <a:rPr lang="en-CA" sz="4800" cap="none" dirty="0">
                <a:latin typeface="Avenir Book"/>
              </a:rPr>
              <a:t>Other questions?</a:t>
            </a:r>
            <a:endParaRPr lang="en-CA" sz="4800" cap="none" dirty="0">
              <a:solidFill>
                <a:srgbClr val="000000"/>
              </a:solidFill>
              <a:latin typeface="Avenir Book"/>
              <a:ea typeface="Avenir Book"/>
              <a:cs typeface="Avenir Book"/>
              <a:sym typeface="Avenir Book"/>
            </a:endParaRPr>
          </a:p>
        </p:txBody>
      </p:sp>
      <p:pic>
        <p:nvPicPr>
          <p:cNvPr id="7"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8"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pic>
        <p:nvPicPr>
          <p:cNvPr id="10" name="Picture 9" descr="bean man.png"/>
          <p:cNvPicPr>
            <a:picLocks noChangeAspect="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84950" y="3732998"/>
            <a:ext cx="1989571" cy="4271724"/>
          </a:xfrm>
          <a:prstGeom prst="rect">
            <a:avLst/>
          </a:prstGeom>
          <a:noFill/>
          <a:ln>
            <a:noFill/>
          </a:ln>
        </p:spPr>
      </p:pic>
    </p:spTree>
    <p:extLst>
      <p:ext uri="{BB962C8B-B14F-4D97-AF65-F5344CB8AC3E}">
        <p14:creationId xmlns:p14="http://schemas.microsoft.com/office/powerpoint/2010/main" val="2508183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20505" y="759007"/>
            <a:ext cx="9115609" cy="3208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a:lstStyle>
          <a:p>
            <a:pPr marL="304800" indent="-304800" defTabSz="457200">
              <a:buSzPct val="100000"/>
              <a:defRPr sz="1800">
                <a:solidFill>
                  <a:srgbClr val="000000"/>
                </a:solidFill>
              </a:defRPr>
            </a:pPr>
            <a:r>
              <a:rPr lang="en-CA" sz="4800" cap="none" dirty="0">
                <a:latin typeface="Avenir Book"/>
              </a:rPr>
              <a:t>Next Steps</a:t>
            </a:r>
            <a:endParaRPr lang="en-CA" sz="4800" cap="none" dirty="0">
              <a:solidFill>
                <a:srgbClr val="000000"/>
              </a:solidFill>
              <a:latin typeface="Avenir Book"/>
              <a:ea typeface="Avenir Book"/>
              <a:cs typeface="Avenir Book"/>
              <a:sym typeface="Avenir Book"/>
            </a:endParaRPr>
          </a:p>
        </p:txBody>
      </p:sp>
      <p:pic>
        <p:nvPicPr>
          <p:cNvPr id="7" name="Effort_Logo.png"/>
          <p:cNvPicPr/>
          <p:nvPr/>
        </p:nvPicPr>
        <p:blipFill>
          <a:blip r:embed="rId3" cstate="screen">
            <a:extLst>
              <a:ext uri="{28A0092B-C50C-407E-A947-70E740481C1C}">
                <a14:useLocalDpi xmlns:a14="http://schemas.microsoft.com/office/drawing/2010/main" val="0"/>
              </a:ext>
            </a:extLst>
          </a:blip>
          <a:srcRect/>
          <a:stretch>
            <a:fillRect/>
          </a:stretch>
        </p:blipFill>
        <p:spPr>
          <a:xfrm>
            <a:off x="10679502" y="194540"/>
            <a:ext cx="2910261" cy="1508226"/>
          </a:xfrm>
          <a:prstGeom prst="rect">
            <a:avLst/>
          </a:prstGeom>
          <a:ln w="12700">
            <a:miter lim="400000"/>
          </a:ln>
        </p:spPr>
      </p:pic>
      <p:pic>
        <p:nvPicPr>
          <p:cNvPr id="8" name="CCNLogo.png"/>
          <p:cNvPicPr/>
          <p:nvPr/>
        </p:nvPicPr>
        <p:blipFill>
          <a:blip r:embed="rId4">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1452776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0" y="7361750"/>
            <a:ext cx="12199434" cy="923330"/>
          </a:xfrm>
          <a:prstGeom prst="rect">
            <a:avLst/>
          </a:prstGeom>
          <a:ln w="12700">
            <a:miter lim="400000"/>
          </a:ln>
          <a:effectLst>
            <a:outerShdw blurRad="38100" dir="5400000" rotWithShape="0">
              <a:srgbClr val="000000">
                <a:alpha val="5242"/>
              </a:srgbClr>
            </a:outerShdw>
          </a:effectLst>
          <a:extLst>
            <a:ext uri="{C572A759-6A51-4108-AA02-DFA0A04FC94B}">
              <ma14:wrappingTextBoxFlag xmlns="" xmlns:ma14="http://schemas.microsoft.com/office/mac/drawingml/2011/main" val="1"/>
            </a:ext>
          </a:extLst>
        </p:spPr>
        <p:txBody>
          <a:bodyPr wrap="square" lIns="0" tIns="0" rIns="0" bIns="0" anchor="ctr">
            <a:spAutoFit/>
          </a:bodyPr>
          <a:lstStyle/>
          <a:p>
            <a:r>
              <a:rPr lang="en-CA" sz="2000" b="1" dirty="0">
                <a:solidFill>
                  <a:srgbClr val="002060"/>
                </a:solidFill>
                <a:latin typeface="Avenir Next Condensed"/>
              </a:rPr>
              <a:t>For more information</a:t>
            </a:r>
          </a:p>
          <a:p>
            <a:r>
              <a:rPr lang="en-CA" sz="2000" b="1" dirty="0">
                <a:solidFill>
                  <a:srgbClr val="002060"/>
                </a:solidFill>
                <a:latin typeface="Avenir Next Condensed"/>
              </a:rPr>
              <a:t>See </a:t>
            </a:r>
            <a:r>
              <a:rPr lang="en-CA" sz="2000" b="1" dirty="0">
                <a:solidFill>
                  <a:srgbClr val="002060"/>
                </a:solidFill>
                <a:latin typeface="Avenir Next Condensed"/>
                <a:hlinkClick r:id="rId2"/>
              </a:rPr>
              <a:t>www.criticalcarenutrition.com</a:t>
            </a:r>
            <a:r>
              <a:rPr lang="en-CA" sz="2000" b="1" dirty="0">
                <a:solidFill>
                  <a:srgbClr val="002060"/>
                </a:solidFill>
                <a:latin typeface="Avenir Next Condensed"/>
              </a:rPr>
              <a:t> or contact: Daren Heyland </a:t>
            </a:r>
            <a:r>
              <a:rPr lang="en-CA" sz="2000" b="1" dirty="0">
                <a:solidFill>
                  <a:srgbClr val="0052E2"/>
                </a:solidFill>
                <a:latin typeface="Avenir Next Condensed"/>
                <a:hlinkClick r:id="rId3"/>
              </a:rPr>
              <a:t>dkh2@queensu.ca</a:t>
            </a:r>
            <a:endParaRPr lang="en-CA" sz="2000" b="1" dirty="0">
              <a:solidFill>
                <a:srgbClr val="0052E2"/>
              </a:solidFill>
              <a:latin typeface="Avenir Next Condensed"/>
            </a:endParaRPr>
          </a:p>
          <a:p>
            <a:r>
              <a:rPr lang="en-CA" sz="2000" b="1" dirty="0">
                <a:solidFill>
                  <a:schemeClr val="bg1"/>
                </a:solidFill>
                <a:latin typeface="Avenir Next Condensed"/>
              </a:rPr>
              <a:t>Project Leader : Jen </a:t>
            </a:r>
            <a:r>
              <a:rPr lang="en-CA" sz="2000" b="1" dirty="0" err="1">
                <a:solidFill>
                  <a:schemeClr val="bg1"/>
                </a:solidFill>
                <a:latin typeface="Avenir Next Condensed"/>
              </a:rPr>
              <a:t>Korol</a:t>
            </a:r>
            <a:r>
              <a:rPr lang="en-CA" sz="2000" b="1" dirty="0">
                <a:solidFill>
                  <a:schemeClr val="bg1"/>
                </a:solidFill>
                <a:latin typeface="Avenir Next Condensed"/>
              </a:rPr>
              <a:t> </a:t>
            </a:r>
            <a:r>
              <a:rPr lang="en-CA" sz="2000" b="1" dirty="0">
                <a:solidFill>
                  <a:schemeClr val="bg1"/>
                </a:solidFill>
                <a:latin typeface="Avenir Next Condensed"/>
                <a:hlinkClick r:id="rId4"/>
              </a:rPr>
              <a:t>Jennifer.korol@kingstonhsc.ca</a:t>
            </a:r>
            <a:r>
              <a:rPr lang="en-CA" sz="2000" b="1" dirty="0">
                <a:solidFill>
                  <a:schemeClr val="bg1"/>
                </a:solidFill>
                <a:latin typeface="Avenir Next Condensed"/>
              </a:rPr>
              <a:t> </a:t>
            </a:r>
            <a:endParaRPr lang="en-CA" sz="2000" dirty="0">
              <a:solidFill>
                <a:schemeClr val="bg1"/>
              </a:solidFill>
            </a:endParaRPr>
          </a:p>
        </p:txBody>
      </p:sp>
      <p:pic>
        <p:nvPicPr>
          <p:cNvPr id="35" name="CCNLogo.png"/>
          <p:cNvPicPr/>
          <p:nvPr/>
        </p:nvPicPr>
        <p:blipFill>
          <a:blip r:embed="rId5">
            <a:extLst>
              <a:ext uri="{28A0092B-C50C-407E-A947-70E740481C1C}">
                <a14:useLocalDpi xmlns:a14="http://schemas.microsoft.com/office/drawing/2010/main" val="0"/>
              </a:ext>
            </a:extLst>
          </a:blip>
          <a:stretch>
            <a:fillRect/>
          </a:stretch>
        </p:blipFill>
        <p:spPr>
          <a:xfrm>
            <a:off x="205869" y="8540244"/>
            <a:ext cx="2839462" cy="908556"/>
          </a:xfrm>
          <a:prstGeom prst="rect">
            <a:avLst/>
          </a:prstGeom>
          <a:ln w="12700">
            <a:miter lim="400000"/>
          </a:ln>
        </p:spPr>
      </p:pic>
      <p:pic>
        <p:nvPicPr>
          <p:cNvPr id="7" name="Effort_Logo.png"/>
          <p:cNvPicPr/>
          <p:nvPr/>
        </p:nvPicPr>
        <p:blipFill>
          <a:blip r:embed="rId6" cstate="screen">
            <a:extLst>
              <a:ext uri="{28A0092B-C50C-407E-A947-70E740481C1C}">
                <a14:useLocalDpi xmlns:a14="http://schemas.microsoft.com/office/drawing/2010/main" val="0"/>
              </a:ext>
            </a:extLst>
          </a:blip>
          <a:srcRect/>
          <a:stretch>
            <a:fillRect/>
          </a:stretch>
        </p:blipFill>
        <p:spPr>
          <a:xfrm>
            <a:off x="9995547" y="8131191"/>
            <a:ext cx="2910261" cy="1508226"/>
          </a:xfrm>
          <a:prstGeom prst="rect">
            <a:avLst/>
          </a:prstGeom>
          <a:ln w="12700">
            <a:miter lim="400000"/>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8065" y="8408314"/>
            <a:ext cx="2209449" cy="1231103"/>
          </a:xfrm>
          <a:prstGeom prst="rect">
            <a:avLst/>
          </a:prstGeom>
        </p:spPr>
      </p:pic>
      <p:sp>
        <p:nvSpPr>
          <p:cNvPr id="3" name="Rectangle 2"/>
          <p:cNvSpPr/>
          <p:nvPr/>
        </p:nvSpPr>
        <p:spPr>
          <a:xfrm>
            <a:off x="1335730" y="234589"/>
            <a:ext cx="10354117" cy="769441"/>
          </a:xfrm>
          <a:prstGeom prst="rect">
            <a:avLst/>
          </a:prstGeom>
          <a:noFill/>
        </p:spPr>
        <p:txBody>
          <a:bodyPr wrap="none" lIns="91440" tIns="45720" rIns="91440" bIns="45720">
            <a:spAutoFit/>
          </a:bodyPr>
          <a:lstStyle/>
          <a:p>
            <a:pPr algn="ctr"/>
            <a:r>
              <a:rPr lang="en-US" sz="4400" b="0" cap="none" spc="0" dirty="0">
                <a:ln w="0"/>
                <a:solidFill>
                  <a:srgbClr val="0052E2"/>
                </a:solidFill>
                <a:effectLst>
                  <a:outerShdw blurRad="38100" dist="25400" dir="5400000" algn="ctr" rotWithShape="0">
                    <a:srgbClr val="6E747A">
                      <a:alpha val="43000"/>
                    </a:srgbClr>
                  </a:outerShdw>
                </a:effectLst>
              </a:rPr>
              <a:t>Thank YOU for your interest and support</a:t>
            </a: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7845" y="4065372"/>
            <a:ext cx="6869886" cy="3225755"/>
          </a:xfrm>
          <a:prstGeom prst="rect">
            <a:avLst/>
          </a:prstGeom>
        </p:spPr>
      </p:pic>
      <p:sp>
        <p:nvSpPr>
          <p:cNvPr id="2" name="TextBox 1"/>
          <p:cNvSpPr txBox="1"/>
          <p:nvPr/>
        </p:nvSpPr>
        <p:spPr>
          <a:xfrm>
            <a:off x="1000898" y="1469666"/>
            <a:ext cx="10280821" cy="2318583"/>
          </a:xfrm>
          <a:prstGeom prst="rect">
            <a:avLst/>
          </a:prstGeom>
          <a:noFill/>
          <a:ln w="38100" cap="flat">
            <a:solidFill>
              <a:srgbClr val="0052E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CA" sz="3600" b="0" i="0" u="none" strike="noStrike" cap="none" spc="0" normalizeH="0" baseline="0" dirty="0">
                <a:ln>
                  <a:noFill/>
                </a:ln>
                <a:solidFill>
                  <a:srgbClr val="0052E2"/>
                </a:solidFill>
                <a:effectLst/>
                <a:uFillTx/>
                <a:latin typeface="+mn-lt"/>
                <a:ea typeface="+mn-ea"/>
                <a:cs typeface="+mn-cs"/>
                <a:sym typeface="Gill Sans Light"/>
              </a:rPr>
              <a:t>I can not do what you can do.</a:t>
            </a:r>
          </a:p>
          <a:p>
            <a:pPr marL="0" marR="0" indent="0" algn="ctr" defTabSz="584200" rtl="0" fontAlgn="auto" latinLnBrk="1" hangingPunct="0">
              <a:lnSpc>
                <a:spcPct val="100000"/>
              </a:lnSpc>
              <a:spcBef>
                <a:spcPts val="0"/>
              </a:spcBef>
              <a:spcAft>
                <a:spcPts val="0"/>
              </a:spcAft>
              <a:buClrTx/>
              <a:buSzTx/>
              <a:buFontTx/>
              <a:buNone/>
              <a:tabLst/>
            </a:pPr>
            <a:r>
              <a:rPr lang="en-CA" dirty="0">
                <a:solidFill>
                  <a:srgbClr val="0052E2"/>
                </a:solidFill>
              </a:rPr>
              <a:t>You cannot do what I can do.</a:t>
            </a:r>
          </a:p>
          <a:p>
            <a:pPr marL="0" marR="0" indent="0" algn="ctr" defTabSz="584200" rtl="0" fontAlgn="auto" latinLnBrk="1" hangingPunct="0">
              <a:lnSpc>
                <a:spcPct val="100000"/>
              </a:lnSpc>
              <a:spcBef>
                <a:spcPts val="0"/>
              </a:spcBef>
              <a:spcAft>
                <a:spcPts val="0"/>
              </a:spcAft>
              <a:buClrTx/>
              <a:buSzTx/>
              <a:buFontTx/>
              <a:buNone/>
              <a:tabLst/>
            </a:pPr>
            <a:r>
              <a:rPr kumimoji="0" lang="en-CA" sz="3600" b="0" i="0" u="none" strike="noStrike" cap="none" spc="0" normalizeH="0" baseline="0" dirty="0">
                <a:ln>
                  <a:noFill/>
                </a:ln>
                <a:solidFill>
                  <a:srgbClr val="0052E2"/>
                </a:solidFill>
                <a:effectLst/>
                <a:uFillTx/>
                <a:latin typeface="+mn-lt"/>
                <a:ea typeface="+mn-ea"/>
                <a:cs typeface="+mn-cs"/>
                <a:sym typeface="Gill Sans Light"/>
              </a:rPr>
              <a:t>Together, we can do great things!</a:t>
            </a:r>
          </a:p>
          <a:p>
            <a:pPr marL="0" marR="0" indent="0" algn="ctr" defTabSz="584200" rtl="0" fontAlgn="auto" latinLnBrk="1" hangingPunct="0">
              <a:lnSpc>
                <a:spcPct val="100000"/>
              </a:lnSpc>
              <a:spcBef>
                <a:spcPts val="0"/>
              </a:spcBef>
              <a:spcAft>
                <a:spcPts val="0"/>
              </a:spcAft>
              <a:buClrTx/>
              <a:buSzTx/>
              <a:buFontTx/>
              <a:buNone/>
              <a:tabLst/>
            </a:pPr>
            <a:r>
              <a:rPr lang="en-CA" dirty="0">
                <a:solidFill>
                  <a:srgbClr val="0052E2"/>
                </a:solidFill>
              </a:rPr>
              <a:t>-Mother Theresa</a:t>
            </a:r>
            <a:endParaRPr kumimoji="0" lang="en-CA" sz="3600" b="0" i="0" u="none" strike="noStrike" cap="none" spc="0" normalizeH="0" baseline="0" dirty="0">
              <a:ln>
                <a:noFill/>
              </a:ln>
              <a:solidFill>
                <a:srgbClr val="0052E2"/>
              </a:solidFill>
              <a:effectLst/>
              <a:uFillTx/>
              <a:sym typeface="Gill Sans Light"/>
            </a:endParaRPr>
          </a:p>
        </p:txBody>
      </p:sp>
    </p:spTree>
    <p:extLst>
      <p:ext uri="{BB962C8B-B14F-4D97-AF65-F5344CB8AC3E}">
        <p14:creationId xmlns:p14="http://schemas.microsoft.com/office/powerpoint/2010/main" val="26269779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p:cNvSpPr>
          <p:nvPr>
            <p:ph type="title"/>
          </p:nvPr>
        </p:nvSpPr>
        <p:spPr>
          <a:xfrm>
            <a:off x="1773451" y="2147146"/>
            <a:ext cx="9457898" cy="1727201"/>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sz="4000" b="1" spc="-40">
                <a:solidFill>
                  <a:srgbClr val="0052E2"/>
                </a:solidFill>
              </a:rPr>
              <a:t>Overall Hypothesis</a:t>
            </a:r>
          </a:p>
        </p:txBody>
      </p:sp>
      <p:sp>
        <p:nvSpPr>
          <p:cNvPr id="935" name="Shape 935"/>
          <p:cNvSpPr>
            <a:spLocks noGrp="1"/>
          </p:cNvSpPr>
          <p:nvPr>
            <p:ph type="body" idx="1"/>
          </p:nvPr>
        </p:nvSpPr>
        <p:spPr>
          <a:xfrm>
            <a:off x="1449239" y="4463144"/>
            <a:ext cx="10041146" cy="4525964"/>
          </a:xfrm>
          <a:prstGeom prst="rect">
            <a:avLst/>
          </a:prstGeom>
        </p:spPr>
        <p:txBody>
          <a:bodyPr lIns="45719" tIns="45719" rIns="45719" bIns="45719" anchor="t">
            <a:normAutofit/>
          </a:bodyPr>
          <a:lstStyle/>
          <a:p>
            <a:r>
              <a:rPr lang="en-GB" sz="2800" dirty="0"/>
              <a:t>Compared those prescribed a </a:t>
            </a:r>
            <a:r>
              <a:rPr lang="en-GB" sz="2800" u="sng" dirty="0"/>
              <a:t>usual dose </a:t>
            </a:r>
            <a:r>
              <a:rPr lang="en-GB" sz="2800" dirty="0"/>
              <a:t>of protein (</a:t>
            </a:r>
            <a:r>
              <a:rPr lang="en-GB" sz="2800" u="sng" dirty="0"/>
              <a:t>&lt;</a:t>
            </a:r>
            <a:r>
              <a:rPr lang="en-GB" sz="2800" dirty="0"/>
              <a:t>1.2 gm/kg/day) , the prescription of a </a:t>
            </a:r>
            <a:r>
              <a:rPr lang="en-GB" sz="2800" u="sng" dirty="0"/>
              <a:t>higher dose</a:t>
            </a:r>
            <a:r>
              <a:rPr lang="en-GB" sz="2800" dirty="0"/>
              <a:t> of protein/amino acids (</a:t>
            </a:r>
            <a:r>
              <a:rPr lang="en-GB" sz="2800" u="sng" dirty="0"/>
              <a:t>&gt;</a:t>
            </a:r>
            <a:r>
              <a:rPr lang="en-GB" sz="2800" dirty="0"/>
              <a:t>2.2gm/kg/day)  to nutritionally high-risk critically ill patients will be associated with greater amount of protein delivered and result in improved survival and a quicker rate of recovery. </a:t>
            </a:r>
            <a:endParaRPr lang="en-CA" sz="2800" dirty="0"/>
          </a:p>
        </p:txBody>
      </p:sp>
      <p:sp>
        <p:nvSpPr>
          <p:cNvPr id="936" name="Shape 936"/>
          <p:cNvSpPr/>
          <p:nvPr/>
        </p:nvSpPr>
        <p:spPr>
          <a:xfrm>
            <a:off x="1728718" y="3846394"/>
            <a:ext cx="9547364" cy="1"/>
          </a:xfrm>
          <a:prstGeom prst="line">
            <a:avLst/>
          </a:prstGeom>
          <a:ln w="6350">
            <a:solidFill>
              <a:srgbClr val="5A5F5E"/>
            </a:solidFill>
            <a:miter lim="400000"/>
          </a:ln>
        </p:spPr>
        <p:txBody>
          <a:bodyPr lIns="0" tIns="0" rIns="0" bIns="0" anchor="ctr"/>
          <a:lstStyle/>
          <a:p>
            <a:pPr lvl="0"/>
            <a:endParaRPr/>
          </a:p>
        </p:txBody>
      </p:sp>
      <p:pic>
        <p:nvPicPr>
          <p:cNvPr id="9"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p:cNvSpPr>
          <p:nvPr>
            <p:ph type="title"/>
          </p:nvPr>
        </p:nvSpPr>
        <p:spPr>
          <a:xfrm>
            <a:off x="2616198" y="1094673"/>
            <a:ext cx="7772401" cy="1143002"/>
          </a:xfrm>
          <a:prstGeom prst="rect">
            <a:avLst/>
          </a:prstGeom>
        </p:spPr>
        <p:txBody>
          <a:bodyPr lIns="45719" tIns="45719" rIns="45719" bIns="45719"/>
          <a:lstStyle>
            <a:lvl1pPr>
              <a:lnSpc>
                <a:spcPct val="90000"/>
              </a:lnSpc>
              <a:defRPr sz="4000" b="1" cap="none" spc="-40">
                <a:solidFill>
                  <a:srgbClr val="0052E2"/>
                </a:solidFill>
                <a:latin typeface="Avenir Next Condensed"/>
                <a:ea typeface="Avenir Next Condensed"/>
                <a:cs typeface="Avenir Next Condensed"/>
                <a:sym typeface="Avenir Next Condensed"/>
              </a:defRPr>
            </a:lvl1pPr>
          </a:lstStyle>
          <a:p>
            <a:pPr lvl="0">
              <a:defRPr sz="1800" b="0" spc="0">
                <a:solidFill>
                  <a:srgbClr val="000000"/>
                </a:solidFill>
              </a:defRPr>
            </a:pPr>
            <a:r>
              <a:rPr lang="en-CA" sz="4000" b="1" spc="-40" dirty="0">
                <a:solidFill>
                  <a:srgbClr val="0052E2"/>
                </a:solidFill>
              </a:rPr>
              <a:t>Study Population</a:t>
            </a:r>
            <a:endParaRPr sz="4000" b="1" spc="-40" dirty="0">
              <a:solidFill>
                <a:srgbClr val="0052E2"/>
              </a:solidFill>
            </a:endParaRPr>
          </a:p>
        </p:txBody>
      </p:sp>
      <p:sp>
        <p:nvSpPr>
          <p:cNvPr id="1043" name="Shape 1043"/>
          <p:cNvSpPr/>
          <p:nvPr/>
        </p:nvSpPr>
        <p:spPr>
          <a:xfrm>
            <a:off x="1728717" y="2168087"/>
            <a:ext cx="9547364" cy="1"/>
          </a:xfrm>
          <a:prstGeom prst="line">
            <a:avLst/>
          </a:prstGeom>
          <a:ln w="6350">
            <a:solidFill>
              <a:srgbClr val="5A5F5E"/>
            </a:solidFill>
            <a:miter lim="400000"/>
          </a:ln>
        </p:spPr>
        <p:txBody>
          <a:bodyPr lIns="0" tIns="0" rIns="0" bIns="0" anchor="ctr"/>
          <a:lstStyle/>
          <a:p>
            <a:pPr lvl="0"/>
            <a:endParaRPr/>
          </a:p>
        </p:txBody>
      </p:sp>
      <p:graphicFrame>
        <p:nvGraphicFramePr>
          <p:cNvPr id="4" name="Table 3"/>
          <p:cNvGraphicFramePr>
            <a:graphicFrameLocks noGrp="1"/>
          </p:cNvGraphicFramePr>
          <p:nvPr>
            <p:extLst>
              <p:ext uri="{D42A27DB-BD31-4B8C-83A1-F6EECF244321}">
                <p14:modId xmlns:p14="http://schemas.microsoft.com/office/powerpoint/2010/main" val="1387841068"/>
              </p:ext>
            </p:extLst>
          </p:nvPr>
        </p:nvGraphicFramePr>
        <p:xfrm>
          <a:off x="904480" y="2434806"/>
          <a:ext cx="11254604" cy="6770626"/>
        </p:xfrm>
        <a:graphic>
          <a:graphicData uri="http://schemas.openxmlformats.org/drawingml/2006/table">
            <a:tbl>
              <a:tblPr>
                <a:tableStyleId>{5940675A-B579-460E-94D1-54222C63F5DA}</a:tableStyleId>
              </a:tblPr>
              <a:tblGrid>
                <a:gridCol w="3976627">
                  <a:extLst>
                    <a:ext uri="{9D8B030D-6E8A-4147-A177-3AD203B41FA5}">
                      <a16:colId xmlns="" xmlns:a16="http://schemas.microsoft.com/office/drawing/2014/main" val="20000"/>
                    </a:ext>
                  </a:extLst>
                </a:gridCol>
                <a:gridCol w="3976627">
                  <a:extLst>
                    <a:ext uri="{9D8B030D-6E8A-4147-A177-3AD203B41FA5}">
                      <a16:colId xmlns="" xmlns:a16="http://schemas.microsoft.com/office/drawing/2014/main" val="20001"/>
                    </a:ext>
                  </a:extLst>
                </a:gridCol>
                <a:gridCol w="3301350">
                  <a:extLst>
                    <a:ext uri="{9D8B030D-6E8A-4147-A177-3AD203B41FA5}">
                      <a16:colId xmlns="" xmlns:a16="http://schemas.microsoft.com/office/drawing/2014/main" val="20002"/>
                    </a:ext>
                  </a:extLst>
                </a:gridCol>
              </a:tblGrid>
              <a:tr h="730369">
                <a:tc>
                  <a:txBody>
                    <a:bodyPr/>
                    <a:lstStyle/>
                    <a:p>
                      <a:pPr indent="0" algn="ctr">
                        <a:lnSpc>
                          <a:spcPct val="100000"/>
                        </a:lnSpc>
                        <a:spcAft>
                          <a:spcPts val="0"/>
                        </a:spcAft>
                      </a:pPr>
                      <a:r>
                        <a:rPr lang="en-US" sz="2000" b="1" dirty="0">
                          <a:effectLst/>
                        </a:rPr>
                        <a:t>Inclusion Criteria</a:t>
                      </a:r>
                      <a:endParaRPr lang="en-CA" sz="2000" b="1" dirty="0">
                        <a:effectLst/>
                        <a:latin typeface="CG Times"/>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n-US" sz="2000" b="1" dirty="0">
                          <a:effectLst/>
                        </a:rPr>
                        <a:t>Exclusion Criteria</a:t>
                      </a:r>
                      <a:endParaRPr lang="en-C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n-US" sz="2000" b="1" dirty="0">
                          <a:effectLst/>
                        </a:rPr>
                        <a:t>Rationale for Exclusion</a:t>
                      </a:r>
                      <a:endParaRPr lang="en-C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020496">
                <a:tc rowSpan="5">
                  <a:txBody>
                    <a:bodyPr/>
                    <a:lstStyle/>
                    <a:p>
                      <a:pPr marL="0" lvl="0" indent="0" algn="l">
                        <a:lnSpc>
                          <a:spcPct val="100000"/>
                        </a:lnSpc>
                        <a:spcAft>
                          <a:spcPts val="0"/>
                        </a:spcAft>
                        <a:buFont typeface="+mj-lt"/>
                        <a:buNone/>
                      </a:pPr>
                      <a:r>
                        <a:rPr lang="en-US" sz="2000" b="0" u="none" dirty="0">
                          <a:effectLst/>
                        </a:rPr>
                        <a:t>1.   &gt;</a:t>
                      </a:r>
                      <a:r>
                        <a:rPr lang="en-US" sz="2000" b="0" dirty="0">
                          <a:effectLst/>
                        </a:rPr>
                        <a:t>18 years old</a:t>
                      </a:r>
                      <a:endParaRPr lang="en-CA" sz="2000" b="0" dirty="0">
                        <a:effectLst/>
                      </a:endParaRPr>
                    </a:p>
                    <a:p>
                      <a:pPr marL="8255" indent="0" algn="l">
                        <a:lnSpc>
                          <a:spcPct val="100000"/>
                        </a:lnSpc>
                        <a:spcAft>
                          <a:spcPts val="0"/>
                        </a:spcAft>
                      </a:pPr>
                      <a:r>
                        <a:rPr lang="en-US" sz="2000" b="0" dirty="0">
                          <a:effectLst/>
                        </a:rPr>
                        <a:t> </a:t>
                      </a:r>
                      <a:endParaRPr lang="en-CA" sz="2000" b="0" dirty="0">
                        <a:effectLst/>
                      </a:endParaRPr>
                    </a:p>
                    <a:p>
                      <a:pPr marL="8255" indent="0" algn="l">
                        <a:lnSpc>
                          <a:spcPct val="100000"/>
                        </a:lnSpc>
                        <a:spcAft>
                          <a:spcPts val="0"/>
                        </a:spcAft>
                      </a:pPr>
                      <a:r>
                        <a:rPr lang="en-CA" sz="2000" b="0" dirty="0">
                          <a:effectLst/>
                        </a:rPr>
                        <a:t>2.</a:t>
                      </a:r>
                      <a:r>
                        <a:rPr lang="en-CA" sz="2000" b="0" baseline="0" dirty="0">
                          <a:effectLst/>
                        </a:rPr>
                        <a:t> </a:t>
                      </a:r>
                      <a:r>
                        <a:rPr lang="en-US" sz="2000" b="0" dirty="0">
                          <a:effectLst/>
                        </a:rPr>
                        <a:t>Nutritionally “high-risk” (meeting one of the below criteria</a:t>
                      </a:r>
                      <a:r>
                        <a:rPr lang="en-US" sz="2000" b="1" dirty="0">
                          <a:effectLst/>
                        </a:rPr>
                        <a:t>)</a:t>
                      </a:r>
                    </a:p>
                    <a:p>
                      <a:pPr marL="541338" lvl="2" indent="-342900" algn="l">
                        <a:lnSpc>
                          <a:spcPct val="100000"/>
                        </a:lnSpc>
                        <a:spcAft>
                          <a:spcPts val="0"/>
                        </a:spcAft>
                        <a:buFont typeface="+mj-lt"/>
                        <a:buAutoNum type="alphaLcPeriod"/>
                      </a:pPr>
                      <a:r>
                        <a:rPr lang="en-CA" sz="1600" dirty="0">
                          <a:effectLst/>
                        </a:rPr>
                        <a:t>Low (</a:t>
                      </a:r>
                      <a:r>
                        <a:rPr lang="en-CA" sz="1600" u="sng" dirty="0">
                          <a:effectLst/>
                        </a:rPr>
                        <a:t>&lt;</a:t>
                      </a:r>
                      <a:r>
                        <a:rPr lang="en-CA" sz="1600" u="none" dirty="0">
                          <a:effectLst/>
                        </a:rPr>
                        <a:t>25)</a:t>
                      </a:r>
                      <a:r>
                        <a:rPr lang="en-CA" sz="1600" u="none" baseline="0" dirty="0">
                          <a:effectLst/>
                        </a:rPr>
                        <a:t> or High BMI (</a:t>
                      </a:r>
                      <a:r>
                        <a:rPr lang="en-CA" sz="1600" u="sng" baseline="0" dirty="0">
                          <a:effectLst/>
                        </a:rPr>
                        <a:t>&gt;</a:t>
                      </a:r>
                      <a:r>
                        <a:rPr lang="en-CA" sz="1600" u="none" baseline="0" dirty="0">
                          <a:effectLst/>
                        </a:rPr>
                        <a:t>35)</a:t>
                      </a:r>
                    </a:p>
                    <a:p>
                      <a:pPr marL="541338" lvl="2" indent="-342900" algn="l">
                        <a:lnSpc>
                          <a:spcPct val="100000"/>
                        </a:lnSpc>
                        <a:spcAft>
                          <a:spcPts val="0"/>
                        </a:spcAft>
                        <a:buFont typeface="+mj-lt"/>
                        <a:buAutoNum type="alphaLcPeriod"/>
                      </a:pPr>
                      <a:r>
                        <a:rPr lang="en-CA" sz="1600" u="none" baseline="0" dirty="0">
                          <a:effectLst/>
                        </a:rPr>
                        <a:t>Moderate to severe malnutrition (as defined by local assessments)</a:t>
                      </a:r>
                    </a:p>
                    <a:p>
                      <a:pPr marL="541338" lvl="2" indent="-342900" algn="l">
                        <a:lnSpc>
                          <a:spcPct val="100000"/>
                        </a:lnSpc>
                        <a:spcAft>
                          <a:spcPts val="0"/>
                        </a:spcAft>
                        <a:buFont typeface="+mj-lt"/>
                        <a:buAutoNum type="alphaLcPeriod"/>
                      </a:pPr>
                      <a:r>
                        <a:rPr lang="en-CA" sz="1600" u="none" baseline="0" dirty="0">
                          <a:effectLst/>
                        </a:rPr>
                        <a:t>Frailty (Clinical Frailty Scale, 5 or more from proxy)</a:t>
                      </a:r>
                    </a:p>
                    <a:p>
                      <a:pPr marL="541338" lvl="2" indent="-342900" algn="l">
                        <a:lnSpc>
                          <a:spcPct val="100000"/>
                        </a:lnSpc>
                        <a:spcAft>
                          <a:spcPts val="0"/>
                        </a:spcAft>
                        <a:buFont typeface="+mj-lt"/>
                        <a:buAutoNum type="alphaLcPeriod"/>
                      </a:pPr>
                      <a:r>
                        <a:rPr lang="en-CA" sz="1600" u="none" baseline="0" dirty="0">
                          <a:effectLst/>
                        </a:rPr>
                        <a:t>Sarcopenia – (SARC-F score of 4 or more from proxy)</a:t>
                      </a:r>
                    </a:p>
                    <a:p>
                      <a:pPr marL="541338" lvl="2" indent="-342900" algn="l">
                        <a:lnSpc>
                          <a:spcPct val="100000"/>
                        </a:lnSpc>
                        <a:spcAft>
                          <a:spcPts val="0"/>
                        </a:spcAft>
                        <a:buFont typeface="+mj-lt"/>
                        <a:buAutoNum type="alphaLcPeriod"/>
                      </a:pPr>
                      <a:r>
                        <a:rPr lang="en-CA" sz="1600" u="none" baseline="0" dirty="0">
                          <a:effectLst/>
                        </a:rPr>
                        <a:t>From point of screening, projected duration of mechanical ventilation &gt;4 days)</a:t>
                      </a:r>
                      <a:endParaRPr lang="en-CA" sz="1600" dirty="0">
                        <a:effectLst/>
                      </a:endParaRPr>
                    </a:p>
                    <a:p>
                      <a:pPr marL="122555" indent="0" algn="l">
                        <a:lnSpc>
                          <a:spcPct val="100000"/>
                        </a:lnSpc>
                        <a:spcAft>
                          <a:spcPts val="0"/>
                        </a:spcAft>
                      </a:pPr>
                      <a:r>
                        <a:rPr lang="en-US" sz="1800" dirty="0">
                          <a:effectLst/>
                        </a:rPr>
                        <a:t> </a:t>
                      </a:r>
                      <a:endParaRPr lang="en-CA" sz="1800" dirty="0">
                        <a:effectLst/>
                      </a:endParaRPr>
                    </a:p>
                    <a:p>
                      <a:pPr marL="0" lvl="0" indent="0" algn="l">
                        <a:lnSpc>
                          <a:spcPct val="100000"/>
                        </a:lnSpc>
                        <a:spcAft>
                          <a:spcPts val="0"/>
                        </a:spcAft>
                        <a:buFont typeface="+mj-lt"/>
                        <a:buNone/>
                      </a:pPr>
                      <a:r>
                        <a:rPr lang="en-US" sz="2000" dirty="0">
                          <a:effectLst/>
                        </a:rPr>
                        <a:t>3</a:t>
                      </a:r>
                      <a:r>
                        <a:rPr lang="en-US" sz="2000" b="1" dirty="0">
                          <a:effectLst/>
                        </a:rPr>
                        <a:t>. </a:t>
                      </a:r>
                      <a:r>
                        <a:rPr lang="en-US" sz="2000" b="0" dirty="0">
                          <a:effectLst/>
                        </a:rPr>
                        <a:t>Requiring mechanical ventilation with actual or expected total duration of mechanical ventilation </a:t>
                      </a:r>
                      <a:r>
                        <a:rPr lang="en-US" sz="2000" b="0" u="none" dirty="0">
                          <a:effectLst/>
                        </a:rPr>
                        <a:t>&gt;</a:t>
                      </a:r>
                      <a:r>
                        <a:rPr lang="en-US" sz="2000" b="0" dirty="0">
                          <a:effectLst/>
                        </a:rPr>
                        <a:t>48 hours  </a:t>
                      </a:r>
                      <a:endParaRPr lang="en-CA" sz="2000" b="0" dirty="0">
                        <a:effectLst/>
                      </a:endParaRPr>
                    </a:p>
                    <a:p>
                      <a:pPr marL="342900" lvl="0" indent="0">
                        <a:lnSpc>
                          <a:spcPct val="100000"/>
                        </a:lnSpc>
                        <a:spcAft>
                          <a:spcPts val="0"/>
                        </a:spcAft>
                        <a:buFont typeface="+mj-lt"/>
                        <a:buNone/>
                      </a:pPr>
                      <a:endParaRPr lang="en-CA" sz="1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l">
                        <a:lnSpc>
                          <a:spcPct val="100000"/>
                        </a:lnSpc>
                        <a:buFont typeface="+mj-lt"/>
                        <a:buAutoNum type="arabicPeriod"/>
                      </a:pPr>
                      <a:r>
                        <a:rPr lang="en-US" sz="2000" dirty="0">
                          <a:effectLst/>
                        </a:rPr>
                        <a:t> &gt;96 continuous hours of mechanical ventilation before screening</a:t>
                      </a:r>
                      <a:endParaRPr lang="en-CA"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indent="0" algn="l">
                        <a:lnSpc>
                          <a:spcPct val="100000"/>
                        </a:lnSpc>
                        <a:spcAft>
                          <a:spcPts val="0"/>
                        </a:spcAft>
                      </a:pPr>
                      <a:r>
                        <a:rPr lang="en-US" sz="2000" dirty="0">
                          <a:effectLst/>
                        </a:rPr>
                        <a:t>Intervention is likely most effective when delivered early</a:t>
                      </a:r>
                      <a:endParaRPr lang="en-CA" sz="2000" dirty="0">
                        <a:effectLst/>
                        <a:latin typeface="CG Time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374714">
                <a:tc vMerge="1">
                  <a:txBody>
                    <a:bodyPr/>
                    <a:lstStyle/>
                    <a:p>
                      <a:endParaRPr lang="en-CA"/>
                    </a:p>
                  </a:txBody>
                  <a:tcPr/>
                </a:tc>
                <a:tc>
                  <a:txBody>
                    <a:bodyPr/>
                    <a:lstStyle/>
                    <a:p>
                      <a:pPr marL="0" lvl="0" indent="0" algn="l">
                        <a:lnSpc>
                          <a:spcPct val="100000"/>
                        </a:lnSpc>
                        <a:buFont typeface="+mj-lt"/>
                        <a:buNone/>
                      </a:pPr>
                      <a:r>
                        <a:rPr lang="en-US" sz="2000" dirty="0">
                          <a:effectLst/>
                        </a:rPr>
                        <a:t>2. Expected death or withdrawal of life-sustaining treatments within 7 days from screening</a:t>
                      </a:r>
                      <a:endParaRPr lang="en-CA"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indent="0" algn="l">
                        <a:lnSpc>
                          <a:spcPct val="100000"/>
                        </a:lnSpc>
                        <a:spcAft>
                          <a:spcPts val="0"/>
                        </a:spcAft>
                      </a:pPr>
                      <a:r>
                        <a:rPr lang="en-US" sz="2000" dirty="0">
                          <a:effectLst/>
                        </a:rPr>
                        <a:t>Patients unlikely to receive benefit</a:t>
                      </a:r>
                      <a:endParaRPr lang="en-CA" sz="2000" dirty="0">
                        <a:effectLst/>
                      </a:endParaRPr>
                    </a:p>
                    <a:p>
                      <a:pPr indent="0" algn="l">
                        <a:lnSpc>
                          <a:spcPct val="100000"/>
                        </a:lnSpc>
                        <a:spcAft>
                          <a:spcPts val="0"/>
                        </a:spcAft>
                      </a:pPr>
                      <a:r>
                        <a:rPr lang="en-US" sz="2000" dirty="0">
                          <a:effectLst/>
                        </a:rPr>
                        <a:t> </a:t>
                      </a:r>
                      <a:endParaRPr lang="en-CA" sz="2000" dirty="0">
                        <a:effectLst/>
                        <a:latin typeface="CG Time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020496">
                <a:tc vMerge="1">
                  <a:txBody>
                    <a:bodyPr/>
                    <a:lstStyle/>
                    <a:p>
                      <a:endParaRPr lang="en-CA"/>
                    </a:p>
                  </a:txBody>
                  <a:tcPr/>
                </a:tc>
                <a:tc>
                  <a:txBody>
                    <a:bodyPr/>
                    <a:lstStyle/>
                    <a:p>
                      <a:pPr marL="0" lvl="0" indent="0" algn="l">
                        <a:lnSpc>
                          <a:spcPct val="100000"/>
                        </a:lnSpc>
                        <a:buFont typeface="+mj-lt"/>
                        <a:buNone/>
                      </a:pPr>
                      <a:r>
                        <a:rPr lang="en-GB" sz="2000" strike="noStrike" dirty="0">
                          <a:effectLst/>
                        </a:rPr>
                        <a:t>3. </a:t>
                      </a:r>
                      <a:r>
                        <a:rPr lang="en-GB" sz="2000" strike="noStrike" baseline="0" dirty="0">
                          <a:effectLst/>
                        </a:rPr>
                        <a:t>Pregnant</a:t>
                      </a:r>
                      <a:endParaRPr lang="en-CA" sz="2000" strike="noStrike" baseline="0" dirty="0">
                        <a:effectLst/>
                        <a:latin typeface="Calibri" panose="020F0502020204030204" pitchFamily="34" charset="0"/>
                        <a:cs typeface="Times New Roman" panose="02020603050405020304" pitchFamily="18" charset="0"/>
                      </a:endParaRPr>
                    </a:p>
                  </a:txBody>
                  <a:tcPr marL="68580" marR="68580" marT="0" marB="0"/>
                </a:tc>
                <a:tc>
                  <a:txBody>
                    <a:bodyPr/>
                    <a:lstStyle/>
                    <a:p>
                      <a:pPr indent="0" algn="l">
                        <a:lnSpc>
                          <a:spcPct val="100000"/>
                        </a:lnSpc>
                        <a:spcAft>
                          <a:spcPts val="0"/>
                        </a:spcAft>
                      </a:pPr>
                      <a:r>
                        <a:rPr lang="en-US" sz="2000" strike="noStrike" dirty="0">
                          <a:effectLst/>
                        </a:rPr>
                        <a:t>Unknown effects on fetus</a:t>
                      </a:r>
                      <a:endParaRPr lang="en-CA" sz="2000" strike="noStrike" dirty="0">
                        <a:effectLst/>
                        <a:latin typeface="CG Time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878744">
                <a:tc vMerge="1">
                  <a:txBody>
                    <a:bodyPr/>
                    <a:lstStyle/>
                    <a:p>
                      <a:endParaRPr lang="en-CA"/>
                    </a:p>
                  </a:txBody>
                  <a:tcPr/>
                </a:tc>
                <a:tc>
                  <a:txBody>
                    <a:bodyPr/>
                    <a:lstStyle/>
                    <a:p>
                      <a:pPr marL="0" lvl="0" indent="0" algn="l">
                        <a:lnSpc>
                          <a:spcPct val="100000"/>
                        </a:lnSpc>
                        <a:buFont typeface="+mj-lt"/>
                        <a:buNone/>
                      </a:pPr>
                      <a:r>
                        <a:rPr lang="en-US" sz="2000" dirty="0">
                          <a:effectLst/>
                        </a:rPr>
                        <a:t>4. The responsible</a:t>
                      </a:r>
                      <a:r>
                        <a:rPr lang="en-US" sz="2000" baseline="0" dirty="0">
                          <a:effectLst/>
                        </a:rPr>
                        <a:t> clinician feels that the patient either needs low or high protein</a:t>
                      </a:r>
                      <a:endParaRPr lang="en-CA"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indent="0" algn="l">
                        <a:lnSpc>
                          <a:spcPct val="100000"/>
                        </a:lnSpc>
                        <a:spcAft>
                          <a:spcPts val="0"/>
                        </a:spcAft>
                      </a:pPr>
                      <a:r>
                        <a:rPr lang="en-US" sz="2000" dirty="0">
                          <a:effectLst/>
                        </a:rPr>
                        <a:t>Uncertainty</a:t>
                      </a:r>
                      <a:r>
                        <a:rPr lang="en-US" sz="2000" baseline="0" dirty="0">
                          <a:effectLst/>
                        </a:rPr>
                        <a:t> doesn’t exist; patient safety issues</a:t>
                      </a:r>
                      <a:endParaRPr lang="en-CA" sz="2000" dirty="0">
                        <a:effectLst/>
                        <a:latin typeface="CG Time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710151">
                <a:tc vMerge="1">
                  <a:txBody>
                    <a:bodyPr/>
                    <a:lstStyle/>
                    <a:p>
                      <a:endParaRPr lang="en-CA"/>
                    </a:p>
                  </a:txBody>
                  <a:tcPr/>
                </a:tc>
                <a:tc>
                  <a:txBody>
                    <a:bodyPr/>
                    <a:lstStyle/>
                    <a:p>
                      <a:pPr marL="0" lvl="0" indent="0" algn="l">
                        <a:buFont typeface="+mj-lt"/>
                        <a:buNone/>
                      </a:pPr>
                      <a:r>
                        <a:rPr lang="en-CA" sz="2000" dirty="0">
                          <a:solidFill>
                            <a:schemeClr val="tx2"/>
                          </a:solidFill>
                          <a:effectLst/>
                          <a:latin typeface="Arial" panose="020B0604020202020204" pitchFamily="34" charset="0"/>
                          <a:cs typeface="Times New Roman" panose="02020603050405020304" pitchFamily="18" charset="0"/>
                        </a:rPr>
                        <a:t>5. Patient requires parenteral nutrition only and site does not have products to reach the high protein dose group.</a:t>
                      </a:r>
                      <a:endParaRPr lang="en-CA" sz="2000" dirty="0">
                        <a:solidFill>
                          <a:schemeClr val="tx2"/>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CA" sz="2000" dirty="0">
                          <a:solidFill>
                            <a:schemeClr val="tx2"/>
                          </a:solidFill>
                          <a:effectLst/>
                          <a:latin typeface="+mj-lt"/>
                          <a:ea typeface="Times New Roman" panose="02020603050405020304" pitchFamily="18" charset="0"/>
                          <a:cs typeface="Times New Roman" panose="02020603050405020304" pitchFamily="18" charset="0"/>
                        </a:rPr>
                        <a:t>Site will be unable to reach high protein dose prescription.</a:t>
                      </a:r>
                    </a:p>
                  </a:txBody>
                  <a:tcPr marL="68580" marR="68580" marT="0" marB="0"/>
                </a:tc>
                <a:extLst>
                  <a:ext uri="{0D108BD9-81ED-4DB2-BD59-A6C34878D82A}">
                    <a16:rowId xmlns="" xmlns:a16="http://schemas.microsoft.com/office/drawing/2014/main" val="10005"/>
                  </a:ext>
                </a:extLst>
              </a:tr>
            </a:tbl>
          </a:graphicData>
        </a:graphic>
      </p:graphicFrame>
      <p:pic>
        <p:nvPicPr>
          <p:cNvPr id="7" name="CCNLogo.png"/>
          <p:cNvPicPr/>
          <p:nvPr/>
        </p:nvPicPr>
        <p:blipFill>
          <a:blip r:embed="rId3">
            <a:extLst>
              <a:ext uri="{28A0092B-C50C-407E-A947-70E740481C1C}">
                <a14:useLocalDpi xmlns:a14="http://schemas.microsoft.com/office/drawing/2010/main" val="0"/>
              </a:ext>
            </a:extLst>
          </a:blip>
          <a:stretch>
            <a:fillRect/>
          </a:stretch>
        </p:blipFill>
        <p:spPr>
          <a:xfrm>
            <a:off x="60169" y="194540"/>
            <a:ext cx="2370209" cy="1128934"/>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74" y="194540"/>
            <a:ext cx="2209449" cy="1231103"/>
          </a:xfrm>
          <a:prstGeom prst="rect">
            <a:avLst/>
          </a:prstGeom>
        </p:spPr>
      </p:pic>
    </p:spTree>
    <p:extLst>
      <p:ext uri="{BB962C8B-B14F-4D97-AF65-F5344CB8AC3E}">
        <p14:creationId xmlns:p14="http://schemas.microsoft.com/office/powerpoint/2010/main" val="8554189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fontScale="90000"/>
          </a:bodyPr>
          <a:lstStyle/>
          <a:p>
            <a:r>
              <a:rPr lang="en-CA" altLang="en-US" sz="4400" b="1" cap="none" dirty="0">
                <a:solidFill>
                  <a:srgbClr val="0052E2"/>
                </a:solidFill>
                <a:latin typeface="Avenir Next Condensed"/>
              </a:rPr>
              <a:t>Data Collection</a:t>
            </a:r>
            <a:br>
              <a:rPr lang="en-CA" altLang="en-US" sz="4400" b="1" cap="none" dirty="0">
                <a:solidFill>
                  <a:srgbClr val="0052E2"/>
                </a:solidFill>
                <a:latin typeface="Avenir Next Condensed"/>
              </a:rPr>
            </a:br>
            <a:r>
              <a:rPr lang="en-CA" altLang="en-US" sz="4400" b="1" cap="none" dirty="0">
                <a:solidFill>
                  <a:srgbClr val="0052E2"/>
                </a:solidFill>
                <a:latin typeface="Avenir Next Condensed"/>
              </a:rPr>
              <a:t>(Similar to INS in the past only less data)</a:t>
            </a:r>
          </a:p>
        </p:txBody>
      </p:sp>
      <p:sp>
        <p:nvSpPr>
          <p:cNvPr id="76803" name="Content Placeholder 2"/>
          <p:cNvSpPr>
            <a:spLocks noGrp="1"/>
          </p:cNvSpPr>
          <p:nvPr>
            <p:ph idx="1"/>
          </p:nvPr>
        </p:nvSpPr>
        <p:spPr>
          <a:xfrm>
            <a:off x="970844" y="2819668"/>
            <a:ext cx="11462737" cy="6399283"/>
          </a:xfrm>
        </p:spPr>
        <p:txBody>
          <a:bodyPr>
            <a:noAutofit/>
          </a:bodyPr>
          <a:lstStyle/>
          <a:p>
            <a:pPr>
              <a:lnSpc>
                <a:spcPct val="100000"/>
              </a:lnSpc>
              <a:spcBef>
                <a:spcPts val="0"/>
              </a:spcBef>
            </a:pPr>
            <a:r>
              <a:rPr lang="en-CA" altLang="en-US" sz="3200" dirty="0"/>
              <a:t>Patient demographics</a:t>
            </a:r>
          </a:p>
          <a:p>
            <a:pPr lvl="1">
              <a:lnSpc>
                <a:spcPct val="100000"/>
              </a:lnSpc>
              <a:spcBef>
                <a:spcPts val="0"/>
              </a:spcBef>
            </a:pPr>
            <a:r>
              <a:rPr lang="en-CA" altLang="en-US" sz="2800" dirty="0">
                <a:solidFill>
                  <a:schemeClr val="tx1"/>
                </a:solidFill>
              </a:rPr>
              <a:t>Age, Sex, comorbidities</a:t>
            </a:r>
          </a:p>
          <a:p>
            <a:pPr lvl="1">
              <a:lnSpc>
                <a:spcPct val="100000"/>
              </a:lnSpc>
              <a:spcBef>
                <a:spcPts val="0"/>
              </a:spcBef>
            </a:pPr>
            <a:r>
              <a:rPr lang="en-CA" altLang="en-US" sz="2800" dirty="0">
                <a:solidFill>
                  <a:schemeClr val="tx1"/>
                </a:solidFill>
              </a:rPr>
              <a:t>Admission type and diagnosis</a:t>
            </a:r>
          </a:p>
          <a:p>
            <a:pPr lvl="1">
              <a:lnSpc>
                <a:spcPct val="100000"/>
              </a:lnSpc>
              <a:spcBef>
                <a:spcPts val="0"/>
              </a:spcBef>
            </a:pPr>
            <a:r>
              <a:rPr lang="en-CA" altLang="en-US" sz="2800" dirty="0">
                <a:solidFill>
                  <a:schemeClr val="tx1"/>
                </a:solidFill>
              </a:rPr>
              <a:t>APACHE II, SOFA</a:t>
            </a:r>
          </a:p>
          <a:p>
            <a:pPr lvl="1">
              <a:lnSpc>
                <a:spcPct val="100000"/>
              </a:lnSpc>
              <a:spcBef>
                <a:spcPts val="0"/>
              </a:spcBef>
            </a:pPr>
            <a:endParaRPr lang="en-CA" altLang="en-US" sz="2800" dirty="0"/>
          </a:p>
          <a:p>
            <a:pPr>
              <a:lnSpc>
                <a:spcPct val="100000"/>
              </a:lnSpc>
              <a:spcBef>
                <a:spcPts val="0"/>
              </a:spcBef>
            </a:pPr>
            <a:r>
              <a:rPr lang="en-CA" altLang="en-US" sz="3200" dirty="0"/>
              <a:t>Nutritional Assessment</a:t>
            </a:r>
          </a:p>
          <a:p>
            <a:pPr lvl="1">
              <a:lnSpc>
                <a:spcPct val="100000"/>
              </a:lnSpc>
              <a:spcBef>
                <a:spcPts val="0"/>
              </a:spcBef>
            </a:pPr>
            <a:r>
              <a:rPr lang="en-CA" altLang="en-US" sz="2800" dirty="0"/>
              <a:t>Weight, height</a:t>
            </a:r>
          </a:p>
          <a:p>
            <a:pPr lvl="1">
              <a:lnSpc>
                <a:spcPct val="100000"/>
              </a:lnSpc>
              <a:spcBef>
                <a:spcPts val="0"/>
              </a:spcBef>
            </a:pPr>
            <a:r>
              <a:rPr lang="en-CA" altLang="en-US" sz="2800" dirty="0">
                <a:solidFill>
                  <a:schemeClr val="tx1"/>
                </a:solidFill>
              </a:rPr>
              <a:t>Malnutrition, frailty, SARC-F</a:t>
            </a:r>
          </a:p>
          <a:p>
            <a:pPr lvl="1">
              <a:lnSpc>
                <a:spcPct val="100000"/>
              </a:lnSpc>
              <a:spcBef>
                <a:spcPts val="0"/>
              </a:spcBef>
            </a:pPr>
            <a:r>
              <a:rPr lang="en-CA" altLang="en-US" sz="2800" dirty="0"/>
              <a:t>Goals </a:t>
            </a:r>
          </a:p>
          <a:p>
            <a:pPr>
              <a:lnSpc>
                <a:spcPct val="100000"/>
              </a:lnSpc>
              <a:spcBef>
                <a:spcPts val="0"/>
              </a:spcBef>
            </a:pPr>
            <a:endParaRPr lang="en-CA" altLang="en-US" sz="3200" dirty="0"/>
          </a:p>
          <a:p>
            <a:pPr>
              <a:lnSpc>
                <a:spcPct val="100000"/>
              </a:lnSpc>
              <a:spcBef>
                <a:spcPts val="0"/>
              </a:spcBef>
            </a:pPr>
            <a:r>
              <a:rPr lang="en-CA" altLang="en-US" sz="3200" dirty="0"/>
              <a:t>Nutrition Processes of Care</a:t>
            </a:r>
          </a:p>
          <a:p>
            <a:pPr lvl="1">
              <a:lnSpc>
                <a:spcPct val="100000"/>
              </a:lnSpc>
              <a:spcBef>
                <a:spcPts val="0"/>
              </a:spcBef>
            </a:pPr>
            <a:r>
              <a:rPr lang="en-CA" altLang="en-US" sz="2800" dirty="0"/>
              <a:t>Timing and use of EN, PN, supplements, </a:t>
            </a:r>
            <a:r>
              <a:rPr lang="en-CA" altLang="en-US" sz="2800" dirty="0" err="1"/>
              <a:t>propofol</a:t>
            </a:r>
            <a:r>
              <a:rPr lang="en-CA" altLang="en-US" sz="2800" dirty="0"/>
              <a:t> (not IV glucose)</a:t>
            </a:r>
          </a:p>
          <a:p>
            <a:pPr lvl="1">
              <a:lnSpc>
                <a:spcPct val="100000"/>
              </a:lnSpc>
              <a:spcBef>
                <a:spcPts val="0"/>
              </a:spcBef>
            </a:pPr>
            <a:r>
              <a:rPr lang="en-CA" altLang="en-US" sz="2800" dirty="0"/>
              <a:t>Adequacy of protein and energy</a:t>
            </a:r>
          </a:p>
          <a:p>
            <a:pPr>
              <a:lnSpc>
                <a:spcPct val="100000"/>
              </a:lnSpc>
              <a:spcBef>
                <a:spcPts val="0"/>
              </a:spcBef>
            </a:pPr>
            <a:r>
              <a:rPr lang="en-CA" altLang="en-US" sz="2800" dirty="0"/>
              <a:t>Labs</a:t>
            </a:r>
          </a:p>
          <a:p>
            <a:pPr>
              <a:lnSpc>
                <a:spcPct val="100000"/>
              </a:lnSpc>
              <a:spcBef>
                <a:spcPts val="0"/>
              </a:spcBef>
            </a:pPr>
            <a:r>
              <a:rPr lang="en-CA" altLang="en-US" sz="2800" dirty="0"/>
              <a:t>Glucose, renal function, phosphate</a:t>
            </a:r>
          </a:p>
        </p:txBody>
      </p:sp>
      <p:sp>
        <p:nvSpPr>
          <p:cNvPr id="5" name="Shape 72"/>
          <p:cNvSpPr/>
          <p:nvPr/>
        </p:nvSpPr>
        <p:spPr>
          <a:xfrm>
            <a:off x="910970" y="249722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a:extLst/>
          </a:blip>
          <a:srcRect r="30802" b="51271"/>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spTree>
    <p:extLst>
      <p:ext uri="{BB962C8B-B14F-4D97-AF65-F5344CB8AC3E}">
        <p14:creationId xmlns:p14="http://schemas.microsoft.com/office/powerpoint/2010/main" val="186822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70844" y="1311442"/>
            <a:ext cx="11054080" cy="848482"/>
          </a:xfrm>
        </p:spPr>
        <p:txBody>
          <a:bodyPr>
            <a:normAutofit/>
          </a:bodyPr>
          <a:lstStyle/>
          <a:p>
            <a:r>
              <a:rPr lang="en-CA" altLang="en-US" sz="4400" b="1" cap="none" dirty="0">
                <a:solidFill>
                  <a:srgbClr val="0052E2"/>
                </a:solidFill>
                <a:latin typeface="Avenir Next Condensed"/>
              </a:rPr>
              <a:t>Outcomes</a:t>
            </a:r>
          </a:p>
        </p:txBody>
      </p:sp>
      <p:sp>
        <p:nvSpPr>
          <p:cNvPr id="76803" name="Content Placeholder 2"/>
          <p:cNvSpPr>
            <a:spLocks noGrp="1"/>
          </p:cNvSpPr>
          <p:nvPr>
            <p:ph idx="1"/>
          </p:nvPr>
        </p:nvSpPr>
        <p:spPr>
          <a:xfrm>
            <a:off x="982318" y="2834523"/>
            <a:ext cx="11462737" cy="6200539"/>
          </a:xfrm>
        </p:spPr>
        <p:txBody>
          <a:bodyPr>
            <a:noAutofit/>
          </a:bodyPr>
          <a:lstStyle/>
          <a:p>
            <a:pPr>
              <a:lnSpc>
                <a:spcPct val="100000"/>
              </a:lnSpc>
              <a:spcBef>
                <a:spcPts val="0"/>
              </a:spcBef>
            </a:pPr>
            <a:r>
              <a:rPr lang="en-CA" altLang="en-US" sz="3200" dirty="0"/>
              <a:t>Limited outcomes collected in INS</a:t>
            </a:r>
          </a:p>
          <a:p>
            <a:pPr lvl="1">
              <a:lnSpc>
                <a:spcPct val="100000"/>
              </a:lnSpc>
              <a:spcBef>
                <a:spcPts val="0"/>
              </a:spcBef>
            </a:pPr>
            <a:r>
              <a:rPr lang="en-CA" altLang="en-US" sz="2800" dirty="0">
                <a:solidFill>
                  <a:schemeClr val="tx1"/>
                </a:solidFill>
              </a:rPr>
              <a:t>Nutritional adequacy</a:t>
            </a:r>
          </a:p>
          <a:p>
            <a:pPr lvl="1">
              <a:lnSpc>
                <a:spcPct val="100000"/>
              </a:lnSpc>
              <a:spcBef>
                <a:spcPts val="0"/>
              </a:spcBef>
            </a:pPr>
            <a:r>
              <a:rPr lang="en-CA" altLang="en-US" sz="2800" dirty="0">
                <a:solidFill>
                  <a:srgbClr val="FF0000"/>
                </a:solidFill>
              </a:rPr>
              <a:t>Persistent Organ Dysfunction PODS)</a:t>
            </a:r>
          </a:p>
          <a:p>
            <a:pPr lvl="2">
              <a:lnSpc>
                <a:spcPct val="100000"/>
              </a:lnSpc>
              <a:spcBef>
                <a:spcPts val="0"/>
              </a:spcBef>
            </a:pPr>
            <a:r>
              <a:rPr lang="en-CA" altLang="en-US" sz="2800" dirty="0">
                <a:solidFill>
                  <a:srgbClr val="FF0000"/>
                </a:solidFill>
              </a:rPr>
              <a:t>Use of vasopressors, RRT</a:t>
            </a:r>
            <a:r>
              <a:rPr lang="en-CA" altLang="en-US" sz="2800" dirty="0">
                <a:solidFill>
                  <a:schemeClr val="tx1"/>
                </a:solidFill>
              </a:rPr>
              <a:t>, ventilation</a:t>
            </a:r>
          </a:p>
          <a:p>
            <a:pPr lvl="1">
              <a:lnSpc>
                <a:spcPct val="100000"/>
              </a:lnSpc>
              <a:spcBef>
                <a:spcPts val="0"/>
              </a:spcBef>
            </a:pPr>
            <a:r>
              <a:rPr lang="en-CA" altLang="en-US" sz="2800" dirty="0">
                <a:solidFill>
                  <a:schemeClr val="tx1"/>
                </a:solidFill>
              </a:rPr>
              <a:t>Duration of mechanical ventilation</a:t>
            </a:r>
          </a:p>
          <a:p>
            <a:pPr lvl="1">
              <a:lnSpc>
                <a:spcPct val="100000"/>
              </a:lnSpc>
              <a:spcBef>
                <a:spcPts val="0"/>
              </a:spcBef>
            </a:pPr>
            <a:r>
              <a:rPr lang="en-CA" altLang="en-US" sz="2800" dirty="0">
                <a:solidFill>
                  <a:schemeClr val="tx1"/>
                </a:solidFill>
              </a:rPr>
              <a:t>Duration of ICU and Hospital stay</a:t>
            </a:r>
          </a:p>
          <a:p>
            <a:pPr lvl="1">
              <a:lnSpc>
                <a:spcPct val="100000"/>
              </a:lnSpc>
              <a:spcBef>
                <a:spcPts val="0"/>
              </a:spcBef>
            </a:pPr>
            <a:r>
              <a:rPr lang="en-CA" altLang="en-US" sz="2800" dirty="0">
                <a:solidFill>
                  <a:schemeClr val="tx1"/>
                </a:solidFill>
              </a:rPr>
              <a:t>Hospital mortality</a:t>
            </a:r>
          </a:p>
          <a:p>
            <a:pPr lvl="1">
              <a:lnSpc>
                <a:spcPct val="100000"/>
              </a:lnSpc>
              <a:spcBef>
                <a:spcPts val="0"/>
              </a:spcBef>
            </a:pPr>
            <a:r>
              <a:rPr lang="en-CA" altLang="en-US" sz="2800" dirty="0">
                <a:solidFill>
                  <a:schemeClr val="tx1"/>
                </a:solidFill>
              </a:rPr>
              <a:t>60-day mortality</a:t>
            </a:r>
          </a:p>
          <a:p>
            <a:pPr lvl="1">
              <a:lnSpc>
                <a:spcPct val="100000"/>
              </a:lnSpc>
              <a:spcBef>
                <a:spcPts val="0"/>
              </a:spcBef>
            </a:pPr>
            <a:r>
              <a:rPr lang="en-CA" altLang="en-US" sz="2800" dirty="0">
                <a:solidFill>
                  <a:schemeClr val="tx1"/>
                </a:solidFill>
              </a:rPr>
              <a:t>Readmissions to ICU and Hospital within 60 days of enrollment</a:t>
            </a:r>
          </a:p>
          <a:p>
            <a:pPr lvl="1">
              <a:lnSpc>
                <a:spcPct val="100000"/>
              </a:lnSpc>
              <a:spcBef>
                <a:spcPts val="0"/>
              </a:spcBef>
            </a:pPr>
            <a:r>
              <a:rPr lang="en-CA" altLang="en-US" sz="2800" dirty="0">
                <a:solidFill>
                  <a:schemeClr val="tx1"/>
                </a:solidFill>
              </a:rPr>
              <a:t>Discharge status</a:t>
            </a:r>
          </a:p>
          <a:p>
            <a:pPr lvl="1">
              <a:lnSpc>
                <a:spcPct val="100000"/>
              </a:lnSpc>
              <a:spcBef>
                <a:spcPts val="0"/>
              </a:spcBef>
            </a:pPr>
            <a:r>
              <a:rPr lang="en-CA" altLang="en-US" sz="2800" dirty="0">
                <a:solidFill>
                  <a:schemeClr val="tx1"/>
                </a:solidFill>
              </a:rPr>
              <a:t>Time to discharge alive from hospital</a:t>
            </a:r>
          </a:p>
          <a:p>
            <a:pPr lvl="1">
              <a:lnSpc>
                <a:spcPct val="100000"/>
              </a:lnSpc>
              <a:spcBef>
                <a:spcPts val="0"/>
              </a:spcBef>
            </a:pPr>
            <a:endParaRPr lang="en-CA" altLang="en-US" sz="2800" dirty="0">
              <a:solidFill>
                <a:schemeClr val="tx1"/>
              </a:solidFill>
            </a:endParaRPr>
          </a:p>
          <a:p>
            <a:pPr>
              <a:lnSpc>
                <a:spcPct val="100000"/>
              </a:lnSpc>
              <a:spcBef>
                <a:spcPts val="0"/>
              </a:spcBef>
            </a:pPr>
            <a:endParaRPr lang="en-CA" altLang="en-US" sz="2800" dirty="0"/>
          </a:p>
        </p:txBody>
      </p:sp>
      <p:sp>
        <p:nvSpPr>
          <p:cNvPr id="5" name="Shape 72"/>
          <p:cNvSpPr/>
          <p:nvPr/>
        </p:nvSpPr>
        <p:spPr>
          <a:xfrm>
            <a:off x="910970" y="2497223"/>
            <a:ext cx="11173827" cy="1"/>
          </a:xfrm>
          <a:prstGeom prst="line">
            <a:avLst/>
          </a:prstGeom>
          <a:ln w="6350">
            <a:solidFill>
              <a:srgbClr val="5A5F5E"/>
            </a:solidFill>
            <a:miter lim="400000"/>
          </a:ln>
        </p:spPr>
        <p:txBody>
          <a:bodyPr lIns="0" tIns="0" rIns="0" bIns="0" anchor="ctr"/>
          <a:lstStyle/>
          <a:p>
            <a:pPr lvl="0"/>
            <a:endParaRPr/>
          </a:p>
        </p:txBody>
      </p:sp>
      <p:pic>
        <p:nvPicPr>
          <p:cNvPr id="8" name="Effort_Logo.png"/>
          <p:cNvPicPr/>
          <p:nvPr/>
        </p:nvPicPr>
        <p:blipFill>
          <a:blip r:embed="rId3">
            <a:extLst/>
          </a:blip>
          <a:srcRect r="30802" b="51271"/>
          <a:stretch>
            <a:fillRect/>
          </a:stretch>
        </p:blipFill>
        <p:spPr>
          <a:xfrm>
            <a:off x="10679502" y="194540"/>
            <a:ext cx="2910261" cy="1508226"/>
          </a:xfrm>
          <a:prstGeom prst="rect">
            <a:avLst/>
          </a:prstGeom>
          <a:ln w="12700">
            <a:miter lim="400000"/>
          </a:ln>
        </p:spPr>
      </p:pic>
      <p:pic>
        <p:nvPicPr>
          <p:cNvPr id="7" name="CCNLogo.png"/>
          <p:cNvPicPr/>
          <p:nvPr/>
        </p:nvPicPr>
        <p:blipFill>
          <a:blip r:embed="rId4">
            <a:extLst/>
          </a:blip>
          <a:stretch>
            <a:fillRect/>
          </a:stretch>
        </p:blipFill>
        <p:spPr>
          <a:xfrm>
            <a:off x="60169" y="194540"/>
            <a:ext cx="2370209" cy="939788"/>
          </a:xfrm>
          <a:prstGeom prst="rect">
            <a:avLst/>
          </a:prstGeom>
          <a:ln w="12700">
            <a:miter lim="400000"/>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674" y="194540"/>
            <a:ext cx="2209449" cy="1024839"/>
          </a:xfrm>
          <a:prstGeom prst="rect">
            <a:avLst/>
          </a:prstGeom>
        </p:spPr>
      </p:pic>
    </p:spTree>
    <p:extLst>
      <p:ext uri="{BB962C8B-B14F-4D97-AF65-F5344CB8AC3E}">
        <p14:creationId xmlns:p14="http://schemas.microsoft.com/office/powerpoint/2010/main" val="1694404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ther">
  <a:themeElements>
    <a:clrScheme name="">
      <a:dk1>
        <a:srgbClr val="919191"/>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Oth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th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th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th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th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th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th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th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30393</TotalTime>
  <Words>2951</Words>
  <Application>Microsoft Office PowerPoint</Application>
  <PresentationFormat>Custom</PresentationFormat>
  <Paragraphs>655</Paragraphs>
  <Slides>59</Slides>
  <Notes>48</Notes>
  <HiddenSlides>7</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Showroom</vt:lpstr>
      <vt:lpstr>Other</vt:lpstr>
      <vt:lpstr>Outline</vt:lpstr>
      <vt:lpstr>PowerPoint Presentation</vt:lpstr>
      <vt:lpstr>PowerPoint Presentation</vt:lpstr>
      <vt:lpstr>Registry-based Randomized Clinical Trials (RRCT) A possibility?</vt:lpstr>
      <vt:lpstr>Value of Bench-marked Site Reports</vt:lpstr>
      <vt:lpstr>Overall Hypothesis</vt:lpstr>
      <vt:lpstr>Study Population</vt:lpstr>
      <vt:lpstr>Data Collection (Similar to INS in the past only less data)</vt:lpstr>
      <vt:lpstr>Outcomes</vt:lpstr>
      <vt:lpstr>UK EFFORT Trial Activities and Status</vt:lpstr>
      <vt:lpstr>Discussion Points </vt:lpstr>
      <vt:lpstr>Suitability of Site Criteria</vt:lpstr>
      <vt:lpstr>PowerPoint Presentation</vt:lpstr>
      <vt:lpstr>Study Status</vt:lpstr>
      <vt:lpstr>Study Status</vt:lpstr>
      <vt:lpstr>EFFORT Barriers Survey Results – US only</vt:lpstr>
      <vt:lpstr>To what extent do you understand the...</vt:lpstr>
      <vt:lpstr>To what extent do you agree with……</vt:lpstr>
      <vt:lpstr>How confident are you that today you could….</vt:lpstr>
      <vt:lpstr> In the UK, what are barriers to engaging in EFFORT Trial?</vt:lpstr>
      <vt:lpstr>Discussion Points </vt:lpstr>
      <vt:lpstr>Study Status</vt:lpstr>
      <vt:lpstr>Eligible But Not Randomized</vt:lpstr>
      <vt:lpstr>Study Status</vt:lpstr>
      <vt:lpstr>Study Status</vt:lpstr>
      <vt:lpstr>Consent failures</vt:lpstr>
      <vt:lpstr>Does Clinical Equipoise Exist?</vt:lpstr>
      <vt:lpstr>You have to have clinical equipoise (uncertainty) to be able to participate in this trial!</vt:lpstr>
      <vt:lpstr>FAQ re: Study Population</vt:lpstr>
      <vt:lpstr>PowerPoint Presentation</vt:lpstr>
      <vt:lpstr>PowerPoint Presentation</vt:lpstr>
      <vt:lpstr>Subgroup Analyses</vt:lpstr>
      <vt:lpstr>PowerPoint Presentation</vt:lpstr>
      <vt:lpstr>What more can we do to convince you that your are not harming patients by prescribing 1.2 grams/kg/day?</vt:lpstr>
      <vt:lpstr>FAQ re: Workload?!!</vt:lpstr>
      <vt:lpstr>Discussion Points </vt:lpstr>
      <vt:lpstr>Overall Separation of Groups (n=83)</vt:lpstr>
      <vt:lpstr>Best Site</vt:lpstr>
      <vt:lpstr>Site with low compliance</vt:lpstr>
      <vt:lpstr>PowerPoint Presentation</vt:lpstr>
      <vt:lpstr>FAQ re: Intervention</vt:lpstr>
      <vt:lpstr>How do I achieve the high protein intake?</vt:lpstr>
      <vt:lpstr>PowerPoint Presentation</vt:lpstr>
      <vt:lpstr>Use of High Protein Containing Enteral Solutions</vt:lpstr>
      <vt:lpstr>PowerPoint Presentation</vt:lpstr>
      <vt:lpstr>Meeting Nutritional Targets of Critically Ill Patients by Combined Enteral and Parenteral Nutrition:  Meta-analysis and the EFFORT-combo trial</vt:lpstr>
      <vt:lpstr>The Nephroprotect Study</vt:lpstr>
      <vt:lpstr>The Nephroprotect Study</vt:lpstr>
      <vt:lpstr>FAQ re: Intervention</vt:lpstr>
      <vt:lpstr>Daily Monitoring</vt:lpstr>
      <vt:lpstr>Discussion Points </vt:lpstr>
      <vt:lpstr>Tips and Tricks 101 Avoiding Queries</vt:lpstr>
      <vt:lpstr>The Effect of Higher Protein Dosing in Critically Ill Patients: A Multicenter Registry-based Randomized Trial EFFORT US sub study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Heyland</dc:creator>
  <cp:lastModifiedBy>"ortizrla"</cp:lastModifiedBy>
  <cp:revision>350</cp:revision>
  <dcterms:modified xsi:type="dcterms:W3CDTF">2019-05-01T20:36:34Z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a96bd51d-7fe8-45bc-8293-81a3c6c58e6a</vt:lpwstr>
  </property>
</Properties>
</file>